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5"/>
  </p:notesMasterIdLst>
  <p:sldIdLst>
    <p:sldId id="260" r:id="rId5"/>
    <p:sldId id="257" r:id="rId6"/>
    <p:sldId id="265" r:id="rId7"/>
    <p:sldId id="266" r:id="rId8"/>
    <p:sldId id="267" r:id="rId9"/>
    <p:sldId id="270" r:id="rId10"/>
    <p:sldId id="295" r:id="rId11"/>
    <p:sldId id="279" r:id="rId12"/>
    <p:sldId id="268" r:id="rId13"/>
    <p:sldId id="281" r:id="rId14"/>
    <p:sldId id="280" r:id="rId15"/>
    <p:sldId id="289" r:id="rId16"/>
    <p:sldId id="282" r:id="rId17"/>
    <p:sldId id="290" r:id="rId18"/>
    <p:sldId id="278" r:id="rId19"/>
    <p:sldId id="291" r:id="rId20"/>
    <p:sldId id="284" r:id="rId21"/>
    <p:sldId id="293" r:id="rId22"/>
    <p:sldId id="275" r:id="rId23"/>
    <p:sldId id="276" r:id="rId24"/>
    <p:sldId id="277" r:id="rId25"/>
    <p:sldId id="271" r:id="rId26"/>
    <p:sldId id="272" r:id="rId27"/>
    <p:sldId id="286" r:id="rId28"/>
    <p:sldId id="274" r:id="rId29"/>
    <p:sldId id="287" r:id="rId30"/>
    <p:sldId id="288" r:id="rId31"/>
    <p:sldId id="292" r:id="rId32"/>
    <p:sldId id="294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701699-E156-420D-A053-FA4C5D485AA2}">
          <p14:sldIdLst>
            <p14:sldId id="260"/>
            <p14:sldId id="257"/>
            <p14:sldId id="265"/>
            <p14:sldId id="266"/>
            <p14:sldId id="267"/>
            <p14:sldId id="270"/>
            <p14:sldId id="295"/>
            <p14:sldId id="279"/>
            <p14:sldId id="268"/>
            <p14:sldId id="281"/>
            <p14:sldId id="280"/>
            <p14:sldId id="289"/>
            <p14:sldId id="282"/>
            <p14:sldId id="290"/>
            <p14:sldId id="278"/>
            <p14:sldId id="291"/>
            <p14:sldId id="284"/>
            <p14:sldId id="293"/>
            <p14:sldId id="275"/>
            <p14:sldId id="276"/>
            <p14:sldId id="277"/>
            <p14:sldId id="271"/>
            <p14:sldId id="272"/>
            <p14:sldId id="286"/>
            <p14:sldId id="274"/>
            <p14:sldId id="287"/>
            <p14:sldId id="288"/>
            <p14:sldId id="292"/>
          </p14:sldIdLst>
        </p14:section>
        <p14:section name="Untitled Section" id="{C01DFCF6-FE96-4A5D-A1F5-98759648CCE9}">
          <p14:sldIdLst>
            <p14:sldId id="294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2E"/>
    <a:srgbClr val="212121"/>
    <a:srgbClr val="000000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95380-2737-48B7-9961-C6AB325C29C8}" v="1" dt="2019-11-16T16:20:05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85813" autoAdjust="0"/>
  </p:normalViewPr>
  <p:slideViewPr>
    <p:cSldViewPr snapToGrid="0">
      <p:cViewPr varScale="1">
        <p:scale>
          <a:sx n="75" d="100"/>
          <a:sy n="75" d="100"/>
        </p:scale>
        <p:origin x="842" y="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1-10T10:55:56.330" idx="4">
    <p:pos x="3057" y="2383"/>
    <p:text>This feels a bit overstated?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A5DC1-3E57-4BBB-9AE3-467838912B4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783ABD-EF3A-464E-9D6C-97B6D08BFB1E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>
              <a:sym typeface="Wingdings" panose="05000000000000000000" pitchFamily="2" charset="2"/>
            </a:rPr>
            <a:t> </a:t>
          </a:r>
          <a:r>
            <a:rPr lang="en-US" dirty="0"/>
            <a:t>Factoring large numbers </a:t>
          </a:r>
        </a:p>
      </dgm:t>
    </dgm:pt>
    <dgm:pt modelId="{84AB7DB9-5E91-4094-AF38-693EC57F966C}" type="parTrans" cxnId="{6D0DB964-7DD7-4106-9097-CD23586EBDA1}">
      <dgm:prSet/>
      <dgm:spPr/>
      <dgm:t>
        <a:bodyPr/>
        <a:lstStyle/>
        <a:p>
          <a:endParaRPr lang="en-US"/>
        </a:p>
      </dgm:t>
    </dgm:pt>
    <dgm:pt modelId="{7DDA4D1E-A246-4D0D-86C8-D72DCF1F74F1}" type="sibTrans" cxnId="{6D0DB964-7DD7-4106-9097-CD23586EBDA1}">
      <dgm:prSet/>
      <dgm:spPr/>
      <dgm:t>
        <a:bodyPr/>
        <a:lstStyle/>
        <a:p>
          <a:endParaRPr lang="en-US"/>
        </a:p>
      </dgm:t>
    </dgm:pt>
    <dgm:pt modelId="{99E8AB4B-2973-46AF-AA21-A5C18227082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>
              <a:sym typeface="Wingdings" panose="05000000000000000000" pitchFamily="2" charset="2"/>
            </a:rPr>
            <a:t> </a:t>
          </a:r>
          <a:r>
            <a:rPr lang="en-US"/>
            <a:t>Securely exchanging cryptographic keys</a:t>
          </a:r>
          <a:endParaRPr lang="en-US" dirty="0"/>
        </a:p>
      </dgm:t>
    </dgm:pt>
    <dgm:pt modelId="{04CC73A4-ED95-4976-BE6A-80278239BC69}" type="parTrans" cxnId="{4C6300FA-2483-48F9-9DB4-A232F60A029E}">
      <dgm:prSet/>
      <dgm:spPr/>
      <dgm:t>
        <a:bodyPr/>
        <a:lstStyle/>
        <a:p>
          <a:endParaRPr lang="en-US"/>
        </a:p>
      </dgm:t>
    </dgm:pt>
    <dgm:pt modelId="{6461772D-36B7-4F40-986D-DF0728C28685}" type="sibTrans" cxnId="{4C6300FA-2483-48F9-9DB4-A232F60A029E}">
      <dgm:prSet/>
      <dgm:spPr/>
      <dgm:t>
        <a:bodyPr/>
        <a:lstStyle/>
        <a:p>
          <a:endParaRPr lang="en-US"/>
        </a:p>
      </dgm:t>
    </dgm:pt>
    <dgm:pt modelId="{BD321303-C3A7-4056-B866-649056597422}" type="pres">
      <dgm:prSet presAssocID="{707A5DC1-3E57-4BBB-9AE3-467838912B4A}" presName="linear" presStyleCnt="0">
        <dgm:presLayoutVars>
          <dgm:animLvl val="lvl"/>
          <dgm:resizeHandles val="exact"/>
        </dgm:presLayoutVars>
      </dgm:prSet>
      <dgm:spPr/>
    </dgm:pt>
    <dgm:pt modelId="{A8A70987-BA7F-491D-85D6-17C5CA5C3470}" type="pres">
      <dgm:prSet presAssocID="{37783ABD-EF3A-464E-9D6C-97B6D08BFB1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CAE0A1B-5EB2-457C-AA23-701805800EC8}" type="pres">
      <dgm:prSet presAssocID="{7DDA4D1E-A246-4D0D-86C8-D72DCF1F74F1}" presName="spacer" presStyleCnt="0"/>
      <dgm:spPr/>
    </dgm:pt>
    <dgm:pt modelId="{576D9FC3-6B6E-4AFA-B4AA-E0CF63EDE917}" type="pres">
      <dgm:prSet presAssocID="{99E8AB4B-2973-46AF-AA21-A5C18227082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5F9B31C-3811-42C6-A728-D07EDD93EC7C}" type="presOf" srcId="{99E8AB4B-2973-46AF-AA21-A5C18227082B}" destId="{576D9FC3-6B6E-4AFA-B4AA-E0CF63EDE917}" srcOrd="0" destOrd="0" presId="urn:microsoft.com/office/officeart/2005/8/layout/vList2"/>
    <dgm:cxn modelId="{71D85D36-737A-4505-9D08-3681387A764A}" type="presOf" srcId="{37783ABD-EF3A-464E-9D6C-97B6D08BFB1E}" destId="{A8A70987-BA7F-491D-85D6-17C5CA5C3470}" srcOrd="0" destOrd="0" presId="urn:microsoft.com/office/officeart/2005/8/layout/vList2"/>
    <dgm:cxn modelId="{6D0DB964-7DD7-4106-9097-CD23586EBDA1}" srcId="{707A5DC1-3E57-4BBB-9AE3-467838912B4A}" destId="{37783ABD-EF3A-464E-9D6C-97B6D08BFB1E}" srcOrd="0" destOrd="0" parTransId="{84AB7DB9-5E91-4094-AF38-693EC57F966C}" sibTransId="{7DDA4D1E-A246-4D0D-86C8-D72DCF1F74F1}"/>
    <dgm:cxn modelId="{8878D077-7141-40DF-82DA-66082E1E0C53}" type="presOf" srcId="{707A5DC1-3E57-4BBB-9AE3-467838912B4A}" destId="{BD321303-C3A7-4056-B866-649056597422}" srcOrd="0" destOrd="0" presId="urn:microsoft.com/office/officeart/2005/8/layout/vList2"/>
    <dgm:cxn modelId="{4C6300FA-2483-48F9-9DB4-A232F60A029E}" srcId="{707A5DC1-3E57-4BBB-9AE3-467838912B4A}" destId="{99E8AB4B-2973-46AF-AA21-A5C18227082B}" srcOrd="1" destOrd="0" parTransId="{04CC73A4-ED95-4976-BE6A-80278239BC69}" sibTransId="{6461772D-36B7-4F40-986D-DF0728C28685}"/>
    <dgm:cxn modelId="{15D794A3-0212-454F-AAA7-326419F76745}" type="presParOf" srcId="{BD321303-C3A7-4056-B866-649056597422}" destId="{A8A70987-BA7F-491D-85D6-17C5CA5C3470}" srcOrd="0" destOrd="0" presId="urn:microsoft.com/office/officeart/2005/8/layout/vList2"/>
    <dgm:cxn modelId="{32AA8581-196C-4046-B569-C7ECD4B5BCF3}" type="presParOf" srcId="{BD321303-C3A7-4056-B866-649056597422}" destId="{5CAE0A1B-5EB2-457C-AA23-701805800EC8}" srcOrd="1" destOrd="0" presId="urn:microsoft.com/office/officeart/2005/8/layout/vList2"/>
    <dgm:cxn modelId="{94C4E600-B273-46C9-989E-8B3201E281E6}" type="presParOf" srcId="{BD321303-C3A7-4056-B866-649056597422}" destId="{576D9FC3-6B6E-4AFA-B4AA-E0CF63EDE91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70987-BA7F-491D-85D6-17C5CA5C3470}">
      <dsp:nvSpPr>
        <dsp:cNvPr id="0" name=""/>
        <dsp:cNvSpPr/>
      </dsp:nvSpPr>
      <dsp:spPr>
        <a:xfrm>
          <a:off x="0" y="532535"/>
          <a:ext cx="5594350" cy="1670759"/>
        </a:xfrm>
        <a:prstGeom prst="roundRect">
          <a:avLst/>
        </a:prstGeom>
        <a:solidFill>
          <a:schemeClr val="tx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sym typeface="Wingdings" panose="05000000000000000000" pitchFamily="2" charset="2"/>
            </a:rPr>
            <a:t> </a:t>
          </a:r>
          <a:r>
            <a:rPr lang="en-US" sz="4200" kern="1200" dirty="0"/>
            <a:t>Factoring large numbers </a:t>
          </a:r>
        </a:p>
      </dsp:txBody>
      <dsp:txXfrm>
        <a:off x="81560" y="614095"/>
        <a:ext cx="5431230" cy="1507639"/>
      </dsp:txXfrm>
    </dsp:sp>
    <dsp:sp modelId="{576D9FC3-6B6E-4AFA-B4AA-E0CF63EDE917}">
      <dsp:nvSpPr>
        <dsp:cNvPr id="0" name=""/>
        <dsp:cNvSpPr/>
      </dsp:nvSpPr>
      <dsp:spPr>
        <a:xfrm>
          <a:off x="0" y="2324255"/>
          <a:ext cx="5594350" cy="1670759"/>
        </a:xfrm>
        <a:prstGeom prst="roundRect">
          <a:avLst/>
        </a:prstGeom>
        <a:solidFill>
          <a:schemeClr val="accent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sym typeface="Wingdings" panose="05000000000000000000" pitchFamily="2" charset="2"/>
            </a:rPr>
            <a:t> </a:t>
          </a:r>
          <a:r>
            <a:rPr lang="en-US" sz="4200" kern="1200"/>
            <a:t>Securely exchanging cryptographic keys</a:t>
          </a:r>
          <a:endParaRPr lang="en-US" sz="4200" kern="1200" dirty="0"/>
        </a:p>
      </dsp:txBody>
      <dsp:txXfrm>
        <a:off x="81560" y="2405815"/>
        <a:ext cx="5431230" cy="1507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1/20/2020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</a:t>
            </a:r>
            <a:r>
              <a:rPr lang="en-US" dirty="0" err="1"/>
              <a:t>PQCrypto</a:t>
            </a:r>
            <a:r>
              <a:rPr lang="en-US" dirty="0"/>
              <a:t>, but beyond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60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book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03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cloning, tamper proof seal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54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712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counter measures implemented</a:t>
            </a:r>
          </a:p>
          <a:p>
            <a:r>
              <a:rPr lang="en-US" dirty="0"/>
              <a:t>You don’t want to loose the advantages you got with the quantum in the first place!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A772-5D94-4F12-8B86-44D4FB26368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1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89FB2-684D-4FE2-B196-903DDF11C76F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40F66-008F-4C8B-BA40-764BFE727929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F3494-B434-418F-A4B9-68C54C462729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3336-F533-4FCB-AE93-2A2B71F5D627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9277-B86E-4CD9-8DB2-57D2736735ED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6BB1-6508-4642-BF20-87B65FF41066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D324E-A3A5-4B7E-912C-BDDFDA0C77E1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8999-F48D-453B-8F75-776A654CFB97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8388-1F27-45D2-BEE6-EF5A5B64B313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A50045-9F1D-4347-8F5E-B578215D82C2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>
                <a:latin typeface="Cascadia Code" panose="00000509000000000000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49E36-F11A-48EA-B73B-9966B4E47A87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A0554-F864-44FE-8DEA-93C5778AC6EC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2AC02-EE73-4F7A-9159-BD007F519729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63197-D5AF-4413-A7C5-10427DE65740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A7235-9C17-4315-8736-11A176FBE1CE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17C0-2CCA-4B00-938A-BB02C4947391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77BE5-5C6E-49A4-BD14-139F4399CD38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Cascadia Code" panose="00000509000000000000" pitchFamily="49" charset="0"/>
              </a:defRPr>
            </a:lvl1pPr>
          </a:lstStyle>
          <a:p>
            <a:fld id="{231F6544-BB48-46A5-9057-EE7B381B0F86}" type="datetime1">
              <a:rPr lang="en-US" smtClean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gur.com/gallery/QPz1hj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doi.org/fnqkhz" TargetMode="External"/><Relationship Id="rId5" Type="http://schemas.openxmlformats.org/officeDocument/2006/relationships/hyperlink" Target="http://doi.org/d6cgxf" TargetMode="External"/><Relationship Id="rId4" Type="http://schemas.openxmlformats.org/officeDocument/2006/relationships/hyperlink" Target="http://doi.org/c97d7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hirdmonk.net/high-culture/leslie-nielsen-gifs.html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bjxpf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bit.ly/qsharp-book" TargetMode="External"/><Relationship Id="rId4" Type="http://schemas.openxmlformats.org/officeDocument/2006/relationships/hyperlink" Target="doi.org/10/dshjw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laser safety sign">
            <a:extLst>
              <a:ext uri="{FF2B5EF4-FFF2-40B4-BE49-F238E27FC236}">
                <a16:creationId xmlns:a16="http://schemas.microsoft.com/office/drawing/2014/main" id="{690A03C0-B748-4614-A6F8-82E1EAE69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0798" y="-1230391"/>
            <a:ext cx="9215797" cy="832394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Hacking Quantum Key Distribution Hardware</a:t>
            </a:r>
            <a:endParaRPr lang="en-US" dirty="0">
              <a:latin typeface="HelveticaNeueLT Std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900" y="3996267"/>
            <a:ext cx="4937122" cy="1388534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>
                <a:latin typeface="Cascadia Code" panose="00000509000000000000" pitchFamily="49" charset="0"/>
              </a:rPr>
              <a:t>or How I Learned to Stop Worrying and Burn Things with Lasers</a:t>
            </a:r>
          </a:p>
          <a:p>
            <a:endParaRPr lang="en-US" sz="1900" dirty="0">
              <a:latin typeface="Cascadia Code" panose="00000509000000000000" pitchFamily="49" charset="0"/>
            </a:endParaRPr>
          </a:p>
          <a:p>
            <a:r>
              <a:rPr lang="en-US" sz="1900" dirty="0">
                <a:latin typeface="Cascadia Code" panose="00000509000000000000" pitchFamily="49" charset="0"/>
              </a:rPr>
              <a:t>@crazy4pi314</a:t>
            </a:r>
          </a:p>
        </p:txBody>
      </p:sp>
    </p:spTree>
    <p:extLst>
      <p:ext uri="{BB962C8B-B14F-4D97-AF65-F5344CB8AC3E}">
        <p14:creationId xmlns:p14="http://schemas.microsoft.com/office/powerpoint/2010/main" val="388446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EFE6-B5F9-43D5-93C9-5F3290A1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Provable security for QKD is…</a:t>
            </a:r>
          </a:p>
        </p:txBody>
      </p:sp>
      <p:pic>
        <p:nvPicPr>
          <p:cNvPr id="6" name="Content Placeholder 5" descr="A picture containing person, man, holding, sitting&#10;&#10;Description automatically generated">
            <a:extLst>
              <a:ext uri="{FF2B5EF4-FFF2-40B4-BE49-F238E27FC236}">
                <a16:creationId xmlns:a16="http://schemas.microsoft.com/office/drawing/2014/main" id="{5A7D5E98-6F4C-49A1-AEB7-E54AC513C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5510" y="2344060"/>
            <a:ext cx="7996313" cy="350238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AF079D-6B05-488F-A931-E76419B93789}"/>
              </a:ext>
            </a:extLst>
          </p:cNvPr>
          <p:cNvSpPr/>
          <p:nvPr/>
        </p:nvSpPr>
        <p:spPr>
          <a:xfrm>
            <a:off x="2495510" y="5925979"/>
            <a:ext cx="3549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https://imgur.com/gallery/QPz1hjm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93397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EFE6-B5F9-43D5-93C9-5F3290A1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IBM QKD proof of concept device (~1992)</a:t>
            </a:r>
            <a:endParaRPr lang="en-US" i="1" dirty="0"/>
          </a:p>
        </p:txBody>
      </p:sp>
      <p:pic>
        <p:nvPicPr>
          <p:cNvPr id="7" name="Content Placeholder 6" descr="A picture containing photo, black, white, man&#10;&#10;Description automatically generated">
            <a:extLst>
              <a:ext uri="{FF2B5EF4-FFF2-40B4-BE49-F238E27FC236}">
                <a16:creationId xmlns:a16="http://schemas.microsoft.com/office/drawing/2014/main" id="{EF663FEE-B9AB-47B4-92C1-D15B94C5D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210" y="2438399"/>
            <a:ext cx="6388914" cy="3033748"/>
          </a:xfrm>
        </p:spPr>
      </p:pic>
    </p:spTree>
    <p:extLst>
      <p:ext uri="{BB962C8B-B14F-4D97-AF65-F5344CB8AC3E}">
        <p14:creationId xmlns:p14="http://schemas.microsoft.com/office/powerpoint/2010/main" val="128634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Placeholder 28" descr="A screen shot of a television&#10;&#10;Description automatically generated">
            <a:extLst>
              <a:ext uri="{FF2B5EF4-FFF2-40B4-BE49-F238E27FC236}">
                <a16:creationId xmlns:a16="http://schemas.microsoft.com/office/drawing/2014/main" id="{AF2F53F9-DC98-4C49-A360-9655B295A2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1598" r="20451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4A98B5-A214-40C2-ACA0-46B9C99EB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/>
              <a:t>Ways to break hardware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B0004-2F74-474A-98E8-1D06337E8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l" fontAlgn="base"/>
            <a:r>
              <a:rPr lang="en-US" altLang="en-US" sz="2400" dirty="0"/>
              <a:t>Known quantum attacks:</a:t>
            </a:r>
          </a:p>
          <a:p>
            <a:pPr marL="628650" lvl="1" indent="-342900" fontAlgn="base">
              <a:buFont typeface="Arial" panose="020B0604020202020204" pitchFamily="34" charset="0"/>
              <a:buChar char="•"/>
            </a:pPr>
            <a:r>
              <a:rPr lang="en-US" altLang="en-US" sz="2400" dirty="0"/>
              <a:t> Timing </a:t>
            </a:r>
            <a:r>
              <a:rPr lang="en-US" alt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doi:10/c97d7r</a:t>
            </a:r>
            <a:endParaRPr lang="en-US" altLang="en-US" sz="2400" dirty="0"/>
          </a:p>
          <a:p>
            <a:pPr marL="628650" lvl="1" indent="-342900" fontAlgn="base">
              <a:buFont typeface="Arial" panose="020B0604020202020204" pitchFamily="34" charset="0"/>
              <a:buChar char="•"/>
            </a:pPr>
            <a:r>
              <a:rPr lang="en-US" altLang="en-US" sz="2400" dirty="0"/>
              <a:t> Detector control </a:t>
            </a:r>
            <a:r>
              <a:rPr lang="en-US" alt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doi:10/d6cgxf</a:t>
            </a:r>
            <a:endParaRPr lang="en-US" altLang="en-US" sz="2400" dirty="0"/>
          </a:p>
          <a:p>
            <a:pPr marL="628650" lvl="1" indent="-342900" fontAlgn="base">
              <a:buFont typeface="Arial" panose="020B0604020202020204" pitchFamily="34" charset="0"/>
              <a:buChar char="•"/>
            </a:pPr>
            <a:r>
              <a:rPr lang="en-US" altLang="en-US" sz="2400" dirty="0"/>
              <a:t> Multi-wavelength </a:t>
            </a:r>
            <a:r>
              <a:rPr lang="en-US" altLang="en-US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doi:10/</a:t>
            </a:r>
            <a:r>
              <a:rPr lang="en-US" altLang="en-US" sz="2400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fnqkhz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57327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AEC5F8-9436-4E95-A857-F443A203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 </a:t>
            </a:r>
            <a:r>
              <a:rPr lang="en-US" dirty="0" err="1"/>
              <a:t>Quantique</a:t>
            </a:r>
            <a:r>
              <a:rPr lang="en-US" dirty="0"/>
              <a:t> QKD system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BD86BE-1E74-4E96-BE17-EC6D76BDB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075" y="2667000"/>
            <a:ext cx="7839187" cy="31242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CC9989-E7C7-4A08-9C7C-90BC27C45461}"/>
              </a:ext>
            </a:extLst>
          </p:cNvPr>
          <p:cNvSpPr/>
          <p:nvPr/>
        </p:nvSpPr>
        <p:spPr>
          <a:xfrm>
            <a:off x="2572279" y="3545560"/>
            <a:ext cx="3523721" cy="1456746"/>
          </a:xfrm>
          <a:prstGeom prst="rect">
            <a:avLst/>
          </a:prstGeom>
          <a:noFill/>
          <a:ln w="76200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79849D-2A20-4DE0-8506-549D8C38DCE1}"/>
              </a:ext>
            </a:extLst>
          </p:cNvPr>
          <p:cNvSpPr/>
          <p:nvPr/>
        </p:nvSpPr>
        <p:spPr>
          <a:xfrm>
            <a:off x="7340231" y="4087906"/>
            <a:ext cx="3475994" cy="105402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213E0-8C5E-42E6-BFD2-1A5271F9AD29}"/>
              </a:ext>
            </a:extLst>
          </p:cNvPr>
          <p:cNvSpPr/>
          <p:nvPr/>
        </p:nvSpPr>
        <p:spPr>
          <a:xfrm>
            <a:off x="7267162" y="3878402"/>
            <a:ext cx="599183" cy="41900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, video, game&#10;&#10;Description automatically generated">
            <a:extLst>
              <a:ext uri="{FF2B5EF4-FFF2-40B4-BE49-F238E27FC236}">
                <a16:creationId xmlns:a16="http://schemas.microsoft.com/office/drawing/2014/main" id="{9130DADC-6609-42EC-8CF2-CBF0F8BA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603" y="2474119"/>
            <a:ext cx="6198838" cy="33473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8F1B43-7067-4A3E-B680-01C764B97577}"/>
              </a:ext>
            </a:extLst>
          </p:cNvPr>
          <p:cNvSpPr/>
          <p:nvPr/>
        </p:nvSpPr>
        <p:spPr>
          <a:xfrm>
            <a:off x="3450841" y="5821492"/>
            <a:ext cx="3502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/>
              </a:rPr>
              <a:t>http://thirdmonk.net/high-culture/leslie-nielsen-gifs.html</a:t>
            </a:r>
            <a:endParaRPr lang="en-US" sz="11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C57BF7-1DCD-42AB-BDF5-4CE9DEED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LASERS!!!</a:t>
            </a:r>
          </a:p>
        </p:txBody>
      </p:sp>
      <p:pic>
        <p:nvPicPr>
          <p:cNvPr id="7" name="Picture 2" descr="Image result for laser safety sign">
            <a:extLst>
              <a:ext uri="{FF2B5EF4-FFF2-40B4-BE49-F238E27FC236}">
                <a16:creationId xmlns:a16="http://schemas.microsoft.com/office/drawing/2014/main" id="{5F1D06B8-DBA8-4C2D-9DB9-952C9FFA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35" y="890663"/>
            <a:ext cx="1339835" cy="12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aser safety sign">
            <a:extLst>
              <a:ext uri="{FF2B5EF4-FFF2-40B4-BE49-F238E27FC236}">
                <a16:creationId xmlns:a16="http://schemas.microsoft.com/office/drawing/2014/main" id="{D6403ED9-60F6-4A7B-A5D9-89243165C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811" y="890663"/>
            <a:ext cx="1339835" cy="12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40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DA35CF-F241-4638-86B0-9FE8541F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Recipe for “disabling” the monitoring diodes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D1ADB-C79D-4B59-B21E-DC6062FBE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Test each optical fiber component to see how much power they can </a:t>
            </a:r>
            <a:r>
              <a:rPr lang="en-US" i="1" dirty="0"/>
              <a:t>really</a:t>
            </a:r>
            <a:r>
              <a:rPr lang="en-US" dirty="0"/>
              <a:t> handle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Characterize the behavior of the monitoring diodes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Determine ideal attack 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Profit! (try a full attack)</a:t>
            </a:r>
          </a:p>
        </p:txBody>
      </p:sp>
    </p:spTree>
    <p:extLst>
      <p:ext uri="{BB962C8B-B14F-4D97-AF65-F5344CB8AC3E}">
        <p14:creationId xmlns:p14="http://schemas.microsoft.com/office/powerpoint/2010/main" val="108399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indoor, appliance, sitting, black&#10;&#10;Description automatically generated">
            <a:extLst>
              <a:ext uri="{FF2B5EF4-FFF2-40B4-BE49-F238E27FC236}">
                <a16:creationId xmlns:a16="http://schemas.microsoft.com/office/drawing/2014/main" id="{3AE5508E-79E4-4B5A-8AA1-CABFCE027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2" b="248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D2A7E0-73DE-4B1E-863E-62EC1B24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FIRE THE LASERS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12474-1A22-4C55-A0D1-D42526513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5377" y="3996267"/>
            <a:ext cx="6987645" cy="13885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dirty="0"/>
              <a:t>Experiment results</a:t>
            </a:r>
          </a:p>
        </p:txBody>
      </p:sp>
    </p:spTree>
    <p:extLst>
      <p:ext uri="{BB962C8B-B14F-4D97-AF65-F5344CB8AC3E}">
        <p14:creationId xmlns:p14="http://schemas.microsoft.com/office/powerpoint/2010/main" val="557994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9CB5-9937-43BE-A82E-E4F06126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Test each optical fiber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5EC30-20F2-4830-B0CB-232F02CF2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How much power can they handle?</a:t>
            </a:r>
          </a:p>
          <a:p>
            <a:r>
              <a:rPr lang="en-US" dirty="0"/>
              <a:t>Fiber + Splices</a:t>
            </a:r>
          </a:p>
          <a:p>
            <a:r>
              <a:rPr lang="en-US" dirty="0"/>
              <a:t>Connectors</a:t>
            </a:r>
          </a:p>
          <a:p>
            <a:r>
              <a:rPr lang="en-US" dirty="0"/>
              <a:t>Splitters</a:t>
            </a:r>
          </a:p>
          <a:p>
            <a:r>
              <a:rPr lang="en-US" dirty="0"/>
              <a:t>Attenuators</a:t>
            </a:r>
          </a:p>
        </p:txBody>
      </p:sp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0BD23313-93A1-4780-8873-D4E6C7B70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516" y="2666999"/>
            <a:ext cx="2497934" cy="3330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2B60A-F92F-442B-8812-544279EF17D3}"/>
              </a:ext>
            </a:extLst>
          </p:cNvPr>
          <p:cNvSpPr txBox="1"/>
          <p:nvPr/>
        </p:nvSpPr>
        <p:spPr>
          <a:xfrm>
            <a:off x="2236782" y="5341203"/>
            <a:ext cx="4834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Answer: All we could throw at them! (~15 W CW)</a:t>
            </a:r>
          </a:p>
        </p:txBody>
      </p:sp>
    </p:spTree>
    <p:extLst>
      <p:ext uri="{BB962C8B-B14F-4D97-AF65-F5344CB8AC3E}">
        <p14:creationId xmlns:p14="http://schemas.microsoft.com/office/powerpoint/2010/main" val="323949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773647-C4D2-4E5C-BACF-1C6F790A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Sooooo</a:t>
            </a:r>
            <a:r>
              <a:rPr lang="en-US" dirty="0"/>
              <a:t> much laser power….</a:t>
            </a:r>
          </a:p>
        </p:txBody>
      </p:sp>
      <p:pic>
        <p:nvPicPr>
          <p:cNvPr id="8" name="source">
            <a:hlinkClick r:id="" action="ppaction://media"/>
            <a:extLst>
              <a:ext uri="{FF2B5EF4-FFF2-40B4-BE49-F238E27FC236}">
                <a16:creationId xmlns:a16="http://schemas.microsoft.com/office/drawing/2014/main" id="{523C98D6-168E-4217-99F7-34FB0FBA3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6635" y="2438399"/>
            <a:ext cx="7934063" cy="33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52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66" name="Rectangle 60">
            <a:extLst>
              <a:ext uri="{FF2B5EF4-FFF2-40B4-BE49-F238E27FC236}">
                <a16:creationId xmlns:a16="http://schemas.microsoft.com/office/drawing/2014/main" id="{2A6E5540-546A-4FE7-B738-0CBF94E97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16">
            <a:extLst>
              <a:ext uri="{FF2B5EF4-FFF2-40B4-BE49-F238E27FC236}">
                <a16:creationId xmlns:a16="http://schemas.microsoft.com/office/drawing/2014/main" id="{865ADA62-317E-475C-846E-136EAC4EF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8930"/>
            <a:ext cx="10859557" cy="5565601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fiber-fuse-crop-nosound">
            <a:hlinkClick r:id="" action="ppaction://media"/>
            <a:extLst>
              <a:ext uri="{FF2B5EF4-FFF2-40B4-BE49-F238E27FC236}">
                <a16:creationId xmlns:a16="http://schemas.microsoft.com/office/drawing/2014/main" id="{D0664BB3-4362-4F27-9E70-5351908DD5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484" y="970662"/>
            <a:ext cx="8705691" cy="48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2CCE-C435-464E-A19A-D4C606FD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scadia Code" panose="00000509000000000000" pitchFamily="49" charset="0"/>
              </a:rPr>
              <a:t>about-me.md</a:t>
            </a:r>
          </a:p>
        </p:txBody>
      </p:sp>
      <p:pic>
        <p:nvPicPr>
          <p:cNvPr id="4" name="Content Placeholder 3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C64DB212-BB2C-4A24-B51A-E97F0107D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605"/>
          <a:stretch/>
        </p:blipFill>
        <p:spPr>
          <a:xfrm>
            <a:off x="2559148" y="2095502"/>
            <a:ext cx="2631625" cy="4229100"/>
          </a:xfrm>
        </p:spPr>
      </p:pic>
      <p:graphicFrame>
        <p:nvGraphicFramePr>
          <p:cNvPr id="15" name="Object 14" descr="Cover of textbook the speaker has co-authored, Learn quantum computing with Python and Q#..">
            <a:extLst>
              <a:ext uri="{FF2B5EF4-FFF2-40B4-BE49-F238E27FC236}">
                <a16:creationId xmlns:a16="http://schemas.microsoft.com/office/drawing/2014/main" id="{44E25223-B2CA-46C7-A3F9-11DA2B111C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566537"/>
              </p:ext>
            </p:extLst>
          </p:nvPr>
        </p:nvGraphicFramePr>
        <p:xfrm>
          <a:off x="8910354" y="3100745"/>
          <a:ext cx="2635820" cy="3305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r:id="rId4" imgW="2528384" imgH="3171825" progId="AcroExch.Document.DC">
                  <p:embed/>
                </p:oleObj>
              </mc:Choice>
              <mc:Fallback>
                <p:oleObj name="Acrobat Document" r:id="rId4" imgW="2528384" imgH="3171825" progId="AcroExch.Document.DC">
                  <p:embed/>
                  <p:pic>
                    <p:nvPicPr>
                      <p:cNvPr id="15" name="Object 14" descr="Cover of textbook the speaker has co-authored, Learn quantum computing with Python and Q#..">
                        <a:extLst>
                          <a:ext uri="{FF2B5EF4-FFF2-40B4-BE49-F238E27FC236}">
                            <a16:creationId xmlns:a16="http://schemas.microsoft.com/office/drawing/2014/main" id="{44E25223-B2CA-46C7-A3F9-11DA2B111C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10354" y="3100745"/>
                        <a:ext cx="2635820" cy="3305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Cover of kids book the speaker has authored called ABCs of Engineering.">
            <a:extLst>
              <a:ext uri="{FF2B5EF4-FFF2-40B4-BE49-F238E27FC236}">
                <a16:creationId xmlns:a16="http://schemas.microsoft.com/office/drawing/2014/main" id="{F1B9E712-BF89-4170-88C7-EEC25EF3F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070" y="1066800"/>
            <a:ext cx="2399313" cy="2410377"/>
          </a:xfrm>
          <a:prstGeom prst="rect">
            <a:avLst/>
          </a:prstGeom>
        </p:spPr>
      </p:pic>
      <p:pic>
        <p:nvPicPr>
          <p:cNvPr id="17" name="Picture 16" descr="Cover of kids book the speaker has authored called robotics for babies.">
            <a:extLst>
              <a:ext uri="{FF2B5EF4-FFF2-40B4-BE49-F238E27FC236}">
                <a16:creationId xmlns:a16="http://schemas.microsoft.com/office/drawing/2014/main" id="{C1ABB1DA-8293-4DE1-8229-C005793D5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495" y="3604855"/>
            <a:ext cx="2383454" cy="2410377"/>
          </a:xfrm>
          <a:prstGeom prst="rect">
            <a:avLst/>
          </a:prstGeom>
        </p:spPr>
      </p:pic>
      <p:pic>
        <p:nvPicPr>
          <p:cNvPr id="18" name="Picture 17" descr="Cover of kids book the speaker has authored called Neural Nets for babies.">
            <a:extLst>
              <a:ext uri="{FF2B5EF4-FFF2-40B4-BE49-F238E27FC236}">
                <a16:creationId xmlns:a16="http://schemas.microsoft.com/office/drawing/2014/main" id="{832E309B-6BA0-49B2-A854-2178F6493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7347" y="1425434"/>
            <a:ext cx="2386591" cy="241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84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4C87-1F57-4401-801D-A6E5D997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quest: Fiber Fusing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19E4552-D48A-455A-9EF1-111837B4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98" y="4557839"/>
            <a:ext cx="7010414" cy="819914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FFE7DD6-63C9-4137-999F-7734F0E90693}"/>
              </a:ext>
            </a:extLst>
          </p:cNvPr>
          <p:cNvSpPr txBox="1">
            <a:spLocks/>
          </p:cNvSpPr>
          <p:nvPr/>
        </p:nvSpPr>
        <p:spPr>
          <a:xfrm>
            <a:off x="2634423" y="30638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Cascadia Code" panose="00000509000000000000" pitchFamily="49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@crazy4pi314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9A8748F-D3F8-4D97-8E31-918A5422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37" y="2942843"/>
            <a:ext cx="7010414" cy="8199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F194B6-08DB-4E3D-B357-621B50757A4D}"/>
              </a:ext>
            </a:extLst>
          </p:cNvPr>
          <p:cNvSpPr/>
          <p:nvPr/>
        </p:nvSpPr>
        <p:spPr>
          <a:xfrm>
            <a:off x="2935737" y="3284778"/>
            <a:ext cx="3470968" cy="71668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7E7F65-C4F8-4F02-B908-DBB1FC11826F}"/>
              </a:ext>
            </a:extLst>
          </p:cNvPr>
          <p:cNvSpPr/>
          <p:nvPr/>
        </p:nvSpPr>
        <p:spPr>
          <a:xfrm>
            <a:off x="6835742" y="3281132"/>
            <a:ext cx="1687397" cy="83405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00DA1-30A3-4629-AACA-3E1F379A6D67}"/>
              </a:ext>
            </a:extLst>
          </p:cNvPr>
          <p:cNvSpPr/>
          <p:nvPr/>
        </p:nvSpPr>
        <p:spPr>
          <a:xfrm>
            <a:off x="8365332" y="3290759"/>
            <a:ext cx="1571885" cy="97875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B6E35B3-C29E-4963-BB68-94115FFD5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6" t="22671" r="30509" b="55268"/>
          <a:stretch/>
        </p:blipFill>
        <p:spPr>
          <a:xfrm>
            <a:off x="7041738" y="3124506"/>
            <a:ext cx="256265" cy="180873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95009EB-A9F0-4D2F-BC2A-B287DF42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36" t="22671" r="30509" b="55268"/>
          <a:stretch/>
        </p:blipFill>
        <p:spPr>
          <a:xfrm>
            <a:off x="7351300" y="3124506"/>
            <a:ext cx="256265" cy="1808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5D9D5E-1A94-4188-B220-B2D1B22EBD5E}"/>
              </a:ext>
            </a:extLst>
          </p:cNvPr>
          <p:cNvSpPr/>
          <p:nvPr/>
        </p:nvSpPr>
        <p:spPr>
          <a:xfrm>
            <a:off x="6426770" y="3584495"/>
            <a:ext cx="440756" cy="147239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05B7FB-FC3D-48BA-8493-246F0630AB5C}"/>
              </a:ext>
            </a:extLst>
          </p:cNvPr>
          <p:cNvSpPr/>
          <p:nvPr/>
        </p:nvSpPr>
        <p:spPr>
          <a:xfrm>
            <a:off x="6394986" y="5196125"/>
            <a:ext cx="417294" cy="162536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E5BB85D1-DE43-4616-9499-9034967E6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48" y="2515023"/>
            <a:ext cx="10463999" cy="19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3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189E66-49A0-4E14-BE22-A26BF2B7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625788"/>
            <a:ext cx="7413623" cy="12585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Step 2. Testing the monitoring diodes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541D4-C5B7-40BB-BE30-B26758A05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5377" y="5461005"/>
            <a:ext cx="6987645" cy="42332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669C8A6-F883-4DC2-A89B-F6A43008A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18" r="-2" b="-2"/>
          <a:stretch/>
        </p:blipFill>
        <p:spPr>
          <a:xfrm>
            <a:off x="2769833" y="608014"/>
            <a:ext cx="8685565" cy="3728438"/>
          </a:xfrm>
          <a:prstGeom prst="roundRect">
            <a:avLst>
              <a:gd name="adj" fmla="val 43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78846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CB3864F9-2DBA-43DD-B399-4B7B9435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monitoring photodiode damage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5A4023-3DAD-43CF-8EBA-E427B1499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 Detector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E53172-F53F-4AC9-AC8C-DDBC3528B2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88763" y="3335338"/>
            <a:ext cx="3685361" cy="2455862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B5F77B9-60BD-4902-883E-FD34E3176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Post-attack detector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F7BF2284-467C-4EF1-8466-6703BE9DEA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12419" y="3335338"/>
            <a:ext cx="3685361" cy="245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19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E52313-5E8F-4E47-959A-810E01C0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images of the photodiode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FE1758-DA03-4975-9D22-B005872C45E7}"/>
              </a:ext>
            </a:extLst>
          </p:cNvPr>
          <p:cNvGrpSpPr/>
          <p:nvPr/>
        </p:nvGrpSpPr>
        <p:grpSpPr>
          <a:xfrm>
            <a:off x="2308979" y="2666999"/>
            <a:ext cx="8369374" cy="3181836"/>
            <a:chOff x="-2476958" y="800099"/>
            <a:chExt cx="18039006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F91B607-8D6E-41D3-A829-EACC83E09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509" y="800099"/>
              <a:ext cx="6027539" cy="685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97D171-F555-4C20-B5AA-8D7DE2C5C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6970" y="800099"/>
              <a:ext cx="6027539" cy="6858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8D12BA-734A-471C-A613-C8BC40FD1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476958" y="800099"/>
              <a:ext cx="6027539" cy="68580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89E8318-AAF6-4FE7-9CC0-AA9582BA9EBC}"/>
              </a:ext>
            </a:extLst>
          </p:cNvPr>
          <p:cNvSpPr txBox="1"/>
          <p:nvPr/>
        </p:nvSpPr>
        <p:spPr>
          <a:xfrm>
            <a:off x="2913387" y="4840941"/>
            <a:ext cx="7160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That will work!</a:t>
            </a:r>
          </a:p>
        </p:txBody>
      </p:sp>
    </p:spTree>
    <p:extLst>
      <p:ext uri="{BB962C8B-B14F-4D97-AF65-F5344CB8AC3E}">
        <p14:creationId xmlns:p14="http://schemas.microsoft.com/office/powerpoint/2010/main" val="44845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28F2-8F1A-416A-BF6F-DE87E0E8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Attack paths found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772F-5EF5-4041-840C-01DC23E89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b="1" dirty="0"/>
              <a:t>Full key</a:t>
            </a:r>
            <a:r>
              <a:rPr lang="en-US" sz="3200" dirty="0"/>
              <a:t>: Melt detector and it fails not in alarm mode (small but finite chance)</a:t>
            </a:r>
          </a:p>
          <a:p>
            <a:r>
              <a:rPr lang="en-US" sz="3200" b="1" dirty="0"/>
              <a:t>Partial key</a:t>
            </a:r>
            <a:r>
              <a:rPr lang="en-US" sz="3200" dirty="0"/>
              <a:t>: Decrease detector efficiency by 20-40%, which enables other attacks</a:t>
            </a:r>
          </a:p>
        </p:txBody>
      </p:sp>
    </p:spTree>
    <p:extLst>
      <p:ext uri="{BB962C8B-B14F-4D97-AF65-F5344CB8AC3E}">
        <p14:creationId xmlns:p14="http://schemas.microsoft.com/office/powerpoint/2010/main" val="484061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A2EC029-C72C-4671-A15A-6EC90EEB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600200"/>
            <a:ext cx="3786935" cy="1371600"/>
          </a:xfrm>
        </p:spPr>
        <p:txBody>
          <a:bodyPr>
            <a:noAutofit/>
          </a:bodyPr>
          <a:lstStyle/>
          <a:p>
            <a:r>
              <a:rPr lang="en-US" sz="4800" dirty="0"/>
              <a:t>Step 4. Attack demo!</a:t>
            </a:r>
          </a:p>
        </p:txBody>
      </p:sp>
      <p:pic>
        <p:nvPicPr>
          <p:cNvPr id="6" name="Content Placeholder 5" descr="A picture containing window&#10;&#10;Description automatically generated">
            <a:extLst>
              <a:ext uri="{FF2B5EF4-FFF2-40B4-BE49-F238E27FC236}">
                <a16:creationId xmlns:a16="http://schemas.microsoft.com/office/drawing/2014/main" id="{ECE47E03-481A-417A-8068-571BA73B9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1488" y="1300730"/>
            <a:ext cx="5562611" cy="387554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7A6A67-59B4-42BB-8181-1DC58BEFD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Full key attack on </a:t>
            </a:r>
          </a:p>
          <a:p>
            <a:r>
              <a:rPr lang="en-US" sz="2400" dirty="0"/>
              <a:t>running system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263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id="{AD751723-BD5B-4EAC-B606-7DF953CAD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574" b="104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A8429EB-52D9-4D20-A983-3BDB3B75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85811-D83A-4DE3-8D81-19DFAA1C7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5377" y="3996267"/>
            <a:ext cx="6987645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i="1" dirty="0"/>
              <a:t>Don’t look in laser with remaining eye</a:t>
            </a:r>
            <a:endParaRPr lang="en-US" sz="2100" i="1"/>
          </a:p>
        </p:txBody>
      </p:sp>
    </p:spTree>
    <p:extLst>
      <p:ext uri="{BB962C8B-B14F-4D97-AF65-F5344CB8AC3E}">
        <p14:creationId xmlns:p14="http://schemas.microsoft.com/office/powerpoint/2010/main" val="354805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9892C6-63A8-45B8-AD1A-881841AF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I Learned to Stop Worrying and Burn Things with Lasers ♥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6C372-16FC-42F9-9072-5C1EB6F1B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 anchor="t">
            <a:normAutofit/>
          </a:bodyPr>
          <a:lstStyle/>
          <a:p>
            <a:r>
              <a:rPr lang="en-US" sz="2800" dirty="0"/>
              <a:t>Brute force sometimes is the best force </a:t>
            </a:r>
          </a:p>
          <a:p>
            <a:r>
              <a:rPr lang="en-US" sz="2800" dirty="0"/>
              <a:t>Physical side channels can compromise even the best security</a:t>
            </a:r>
          </a:p>
          <a:p>
            <a:r>
              <a:rPr lang="en-US" sz="2800" dirty="0"/>
              <a:t>Quantum hardware and software needs existing expertise!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7D918-6F09-4397-9512-DE5FFA26F8C4}"/>
              </a:ext>
            </a:extLst>
          </p:cNvPr>
          <p:cNvSpPr txBox="1"/>
          <p:nvPr/>
        </p:nvSpPr>
        <p:spPr>
          <a:xfrm>
            <a:off x="2044700" y="4837093"/>
            <a:ext cx="810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Want to learn more about quantum tech or QKD? Find me on twitter @crazy4pi314 </a:t>
            </a:r>
          </a:p>
        </p:txBody>
      </p:sp>
    </p:spTree>
    <p:extLst>
      <p:ext uri="{BB962C8B-B14F-4D97-AF65-F5344CB8AC3E}">
        <p14:creationId xmlns:p14="http://schemas.microsoft.com/office/powerpoint/2010/main" val="205958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84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98933735-37D7-41FE-9A22-44D4CD07A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" t="1761" r="577" b="1651"/>
          <a:stretch/>
        </p:blipFill>
        <p:spPr>
          <a:xfrm>
            <a:off x="2823623" y="2297790"/>
            <a:ext cx="7188065" cy="34196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E0D6F4-9402-48E7-9B1E-6EA9FE14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BB84 protocol: quantum phase</a:t>
            </a:r>
          </a:p>
        </p:txBody>
      </p:sp>
    </p:spTree>
    <p:extLst>
      <p:ext uri="{BB962C8B-B14F-4D97-AF65-F5344CB8AC3E}">
        <p14:creationId xmlns:p14="http://schemas.microsoft.com/office/powerpoint/2010/main" val="54775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4240DE2-765C-4EED-949B-E5E3D6B6A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AC978CE4-F1AA-42EC-BA3D-5542AFE0D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260BF53F-5738-47D5-9A23-FD9BFBA09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3664FF2-5FE8-4470-B930-0441ADB64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9900171-AF58-4928-8438-77B77CB69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50BA263F-2493-4307-B833-A4B930E4A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ECDCDF00-BBE2-420D-A267-1D55E7A77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26F2B97-2843-42A7-BA5A-E40FAB219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636FF5-ADCF-4A5E-814F-A701BEE5D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69616" y="-4763"/>
            <a:ext cx="5014912" cy="6862763"/>
            <a:chOff x="2928938" y="-4763"/>
            <a:chExt cx="5014912" cy="6862763"/>
          </a:xfrm>
        </p:grpSpPr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2179932C-521D-4BDB-BFBE-994FB4510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DD8E18F6-2CB8-454C-9294-FA96C0019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E8E6467F-E19D-45FE-B5BD-603B0243B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1B9B9071-8125-40B1-A90C-7D264A44F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A6D480D3-BE22-4DC3-A413-CB23F1199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08EEF6C2-5576-4EA3-90C4-DC3BDC431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59" name="Freeform 44">
            <a:extLst>
              <a:ext uri="{FF2B5EF4-FFF2-40B4-BE49-F238E27FC236}">
                <a16:creationId xmlns:a16="http://schemas.microsoft.com/office/drawing/2014/main" id="{C5EA58EE-1332-4FC7-94C2-CA70E1D92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-15835"/>
            <a:ext cx="6629183" cy="6881482"/>
          </a:xfrm>
          <a:custGeom>
            <a:avLst/>
            <a:gdLst>
              <a:gd name="connsiteX0" fmla="*/ 0 w 6629183"/>
              <a:gd name="connsiteY0" fmla="*/ 0 h 6881482"/>
              <a:gd name="connsiteX1" fmla="*/ 4715716 w 6629183"/>
              <a:gd name="connsiteY1" fmla="*/ 7368 h 6881482"/>
              <a:gd name="connsiteX2" fmla="*/ 4072249 w 6629183"/>
              <a:gd name="connsiteY2" fmla="*/ 2572768 h 6881482"/>
              <a:gd name="connsiteX3" fmla="*/ 6629183 w 6629183"/>
              <a:gd name="connsiteY3" fmla="*/ 6873835 h 6881482"/>
              <a:gd name="connsiteX4" fmla="*/ 0 w 6629183"/>
              <a:gd name="connsiteY4" fmla="*/ 6881482 h 68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9183" h="6881482">
                <a:moveTo>
                  <a:pt x="0" y="0"/>
                </a:moveTo>
                <a:lnTo>
                  <a:pt x="4715716" y="7368"/>
                </a:lnTo>
                <a:lnTo>
                  <a:pt x="4072249" y="2572768"/>
                </a:lnTo>
                <a:lnTo>
                  <a:pt x="6629183" y="6873835"/>
                </a:lnTo>
                <a:lnTo>
                  <a:pt x="0" y="6881482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8429EB-52D9-4D20-A983-3BDB3B75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2778125"/>
            <a:ext cx="3189173" cy="2164510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Quantum Technology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85811-D83A-4DE3-8D81-19DFAA1C7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942635"/>
            <a:ext cx="3189175" cy="940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Cascadia Code" panose="020B0509020204030204" pitchFamily="49" charset="0"/>
              </a:rPr>
              <a:t>#bitcoin #buzzwords #FOMO #Blessed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B97FF8-64C3-4386-9B71-F5A206FEB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83" r="22351" b="2"/>
          <a:stretch/>
        </p:blipFill>
        <p:spPr>
          <a:xfrm>
            <a:off x="8532598" y="10"/>
            <a:ext cx="3659403" cy="4602992"/>
          </a:xfrm>
          <a:custGeom>
            <a:avLst/>
            <a:gdLst>
              <a:gd name="connsiteX0" fmla="*/ 929360 w 3659403"/>
              <a:gd name="connsiteY0" fmla="*/ 0 h 4603002"/>
              <a:gd name="connsiteX1" fmla="*/ 3659403 w 3659403"/>
              <a:gd name="connsiteY1" fmla="*/ 0 h 4603002"/>
              <a:gd name="connsiteX2" fmla="*/ 3659403 w 3659403"/>
              <a:gd name="connsiteY2" fmla="*/ 4603002 h 4603002"/>
              <a:gd name="connsiteX3" fmla="*/ 0 w 3659403"/>
              <a:gd name="connsiteY3" fmla="*/ 3678455 h 460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9403" h="4603002">
                <a:moveTo>
                  <a:pt x="929360" y="0"/>
                </a:moveTo>
                <a:lnTo>
                  <a:pt x="3659403" y="0"/>
                </a:lnTo>
                <a:lnTo>
                  <a:pt x="3659403" y="4603002"/>
                </a:lnTo>
                <a:lnTo>
                  <a:pt x="0" y="3678455"/>
                </a:lnTo>
                <a:close/>
              </a:path>
            </a:pathLst>
          </a:custGeom>
        </p:spPr>
      </p:pic>
      <p:pic>
        <p:nvPicPr>
          <p:cNvPr id="21" name="Picture Placeholder 9" descr="A picture containing monitor, computer&#10;&#10;Description automatically generated">
            <a:extLst>
              <a:ext uri="{FF2B5EF4-FFF2-40B4-BE49-F238E27FC236}">
                <a16:creationId xmlns:a16="http://schemas.microsoft.com/office/drawing/2014/main" id="{B12B8DAD-572A-4953-88A2-11C2E93BF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96" r="3" b="3"/>
          <a:stretch/>
        </p:blipFill>
        <p:spPr>
          <a:xfrm>
            <a:off x="5082886" y="1"/>
            <a:ext cx="4379070" cy="3678455"/>
          </a:xfrm>
          <a:custGeom>
            <a:avLst/>
            <a:gdLst>
              <a:gd name="connsiteX0" fmla="*/ 709159 w 4379070"/>
              <a:gd name="connsiteY0" fmla="*/ 0 h 3678455"/>
              <a:gd name="connsiteX1" fmla="*/ 4379070 w 4379070"/>
              <a:gd name="connsiteY1" fmla="*/ 0 h 3678455"/>
              <a:gd name="connsiteX2" fmla="*/ 3449710 w 4379070"/>
              <a:gd name="connsiteY2" fmla="*/ 3678455 h 3678455"/>
              <a:gd name="connsiteX3" fmla="*/ 0 w 4379070"/>
              <a:gd name="connsiteY3" fmla="*/ 2806887 h 367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070" h="3678455">
                <a:moveTo>
                  <a:pt x="709159" y="0"/>
                </a:moveTo>
                <a:lnTo>
                  <a:pt x="4379070" y="0"/>
                </a:lnTo>
                <a:lnTo>
                  <a:pt x="3449710" y="3678455"/>
                </a:lnTo>
                <a:lnTo>
                  <a:pt x="0" y="2806887"/>
                </a:ln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7208AA-0C92-42D8-803A-FBE0F846BC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33" b="28111"/>
          <a:stretch/>
        </p:blipFill>
        <p:spPr>
          <a:xfrm>
            <a:off x="5080788" y="2806888"/>
            <a:ext cx="7111213" cy="4051112"/>
          </a:xfrm>
          <a:custGeom>
            <a:avLst/>
            <a:gdLst>
              <a:gd name="connsiteX0" fmla="*/ 2098 w 7111213"/>
              <a:gd name="connsiteY0" fmla="*/ 0 h 4051112"/>
              <a:gd name="connsiteX1" fmla="*/ 7111213 w 7111213"/>
              <a:gd name="connsiteY1" fmla="*/ 1796115 h 4051112"/>
              <a:gd name="connsiteX2" fmla="*/ 7111213 w 7111213"/>
              <a:gd name="connsiteY2" fmla="*/ 4051112 h 4051112"/>
              <a:gd name="connsiteX3" fmla="*/ 4355968 w 7111213"/>
              <a:gd name="connsiteY3" fmla="*/ 4051112 h 4051112"/>
              <a:gd name="connsiteX4" fmla="*/ 0 w 7111213"/>
              <a:gd name="connsiteY4" fmla="*/ 8302 h 405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1213" h="4051112">
                <a:moveTo>
                  <a:pt x="2098" y="0"/>
                </a:moveTo>
                <a:lnTo>
                  <a:pt x="7111213" y="1796115"/>
                </a:lnTo>
                <a:lnTo>
                  <a:pt x="7111213" y="4051112"/>
                </a:lnTo>
                <a:lnTo>
                  <a:pt x="4355968" y="4051112"/>
                </a:lnTo>
                <a:lnTo>
                  <a:pt x="0" y="8302"/>
                </a:lnTo>
                <a:close/>
              </a:path>
            </a:pathLst>
          </a:cu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E39B86E-E3C5-45D8-BD80-0A885A71C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20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788" y="2806887"/>
            <a:ext cx="7111213" cy="17961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FFCCD8E-DB1F-4E21-911A-8DE93D7C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stCxn id="23" idx="0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532599" y="0"/>
            <a:ext cx="929359" cy="36784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C8444D2-242F-4D21-A681-2837E7431E78}"/>
              </a:ext>
            </a:extLst>
          </p:cNvPr>
          <p:cNvSpPr txBox="1"/>
          <p:nvPr/>
        </p:nvSpPr>
        <p:spPr>
          <a:xfrm rot="5400000">
            <a:off x="10775255" y="3730190"/>
            <a:ext cx="26053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</a:rPr>
              <a:t>Photo Credit: Microsoft</a:t>
            </a:r>
          </a:p>
        </p:txBody>
      </p:sp>
    </p:spTree>
    <p:extLst>
      <p:ext uri="{BB962C8B-B14F-4D97-AF65-F5344CB8AC3E}">
        <p14:creationId xmlns:p14="http://schemas.microsoft.com/office/powerpoint/2010/main" val="1216395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1E1D-8362-41AA-A72E-FE877DE5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QKD protocol : BB84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72B884-A9FB-4321-AF4D-5B77C1697271}"/>
              </a:ext>
            </a:extLst>
          </p:cNvPr>
          <p:cNvSpPr/>
          <p:nvPr/>
        </p:nvSpPr>
        <p:spPr>
          <a:xfrm>
            <a:off x="2707689" y="3036163"/>
            <a:ext cx="2148396" cy="175259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Alice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44671-38BF-4B4B-B207-D74811985E65}"/>
              </a:ext>
            </a:extLst>
          </p:cNvPr>
          <p:cNvSpPr/>
          <p:nvPr/>
        </p:nvSpPr>
        <p:spPr>
          <a:xfrm>
            <a:off x="8257713" y="3036162"/>
            <a:ext cx="2148396" cy="175259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Bob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21BBB-950D-4256-8B78-33B7D6F9F535}"/>
              </a:ext>
            </a:extLst>
          </p:cNvPr>
          <p:cNvCxnSpPr>
            <a:cxnSpLocks/>
          </p:cNvCxnSpPr>
          <p:nvPr/>
        </p:nvCxnSpPr>
        <p:spPr>
          <a:xfrm>
            <a:off x="4901552" y="3966223"/>
            <a:ext cx="3303203" cy="0"/>
          </a:xfrm>
          <a:prstGeom prst="straightConnector1">
            <a:avLst/>
          </a:prstGeom>
          <a:ln w="114300" cap="flat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54202E4D-D74E-4119-BDB2-EF2D7963BB2B}"/>
              </a:ext>
            </a:extLst>
          </p:cNvPr>
          <p:cNvSpPr/>
          <p:nvPr/>
        </p:nvSpPr>
        <p:spPr>
          <a:xfrm>
            <a:off x="5046971" y="3437906"/>
            <a:ext cx="306954" cy="306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" panose="020B0509020204030204" pitchFamily="49" charset="0"/>
              </a:rPr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A1C257-1695-4B2A-BF1F-9204BB99235A}"/>
              </a:ext>
            </a:extLst>
          </p:cNvPr>
          <p:cNvSpPr/>
          <p:nvPr/>
        </p:nvSpPr>
        <p:spPr>
          <a:xfrm>
            <a:off x="5486447" y="3446563"/>
            <a:ext cx="306954" cy="3069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" panose="020B0509020204030204" pitchFamily="49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34D194-0E12-48EF-A27F-ADB968AEAC08}"/>
              </a:ext>
            </a:extLst>
          </p:cNvPr>
          <p:cNvSpPr/>
          <p:nvPr/>
        </p:nvSpPr>
        <p:spPr>
          <a:xfrm>
            <a:off x="5923486" y="3434368"/>
            <a:ext cx="306954" cy="306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" panose="020B0509020204030204" pitchFamily="49" charset="0"/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89F7EB-D837-4BF2-BD4D-89A73F6E4D2F}"/>
              </a:ext>
            </a:extLst>
          </p:cNvPr>
          <p:cNvSpPr/>
          <p:nvPr/>
        </p:nvSpPr>
        <p:spPr>
          <a:xfrm>
            <a:off x="7233683" y="3429000"/>
            <a:ext cx="306954" cy="3069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" panose="020B0509020204030204" pitchFamily="49" charset="0"/>
              </a:rPr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064F9B-BE5D-4B9D-9A9B-2FECC38B4E6F}"/>
              </a:ext>
            </a:extLst>
          </p:cNvPr>
          <p:cNvSpPr/>
          <p:nvPr/>
        </p:nvSpPr>
        <p:spPr>
          <a:xfrm>
            <a:off x="6800001" y="3429000"/>
            <a:ext cx="306954" cy="3069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" panose="020B0509020204030204" pitchFamily="49" charset="0"/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9745EA-9735-4744-9C98-29A0317FBDBA}"/>
              </a:ext>
            </a:extLst>
          </p:cNvPr>
          <p:cNvSpPr/>
          <p:nvPr/>
        </p:nvSpPr>
        <p:spPr>
          <a:xfrm>
            <a:off x="6357168" y="3434368"/>
            <a:ext cx="306954" cy="306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" panose="020B0509020204030204" pitchFamily="49" charset="0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538A206-2A65-4145-B43D-560754972C4D}"/>
              </a:ext>
            </a:extLst>
          </p:cNvPr>
          <p:cNvSpPr/>
          <p:nvPr/>
        </p:nvSpPr>
        <p:spPr>
          <a:xfrm>
            <a:off x="7676516" y="3429052"/>
            <a:ext cx="306954" cy="306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" panose="020B0509020204030204" pitchFamily="49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FD599D-1685-44CE-9B9B-7E3AC48B4F90}"/>
              </a:ext>
            </a:extLst>
          </p:cNvPr>
          <p:cNvSpPr/>
          <p:nvPr/>
        </p:nvSpPr>
        <p:spPr>
          <a:xfrm>
            <a:off x="2821536" y="4044327"/>
            <a:ext cx="306954" cy="3069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" panose="020B0509020204030204" pitchFamily="49" charset="0"/>
              </a:rPr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292E0D-CA14-4FC4-BE12-F15CCF43C583}"/>
              </a:ext>
            </a:extLst>
          </p:cNvPr>
          <p:cNvSpPr/>
          <p:nvPr/>
        </p:nvSpPr>
        <p:spPr>
          <a:xfrm>
            <a:off x="2821536" y="3139609"/>
            <a:ext cx="306954" cy="306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" panose="020B0509020204030204" pitchFamily="49" charset="0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D77B3C2-1EED-48A6-A6C9-14D47C3D5DF9}"/>
              </a:ext>
            </a:extLst>
          </p:cNvPr>
          <p:cNvSpPr/>
          <p:nvPr/>
        </p:nvSpPr>
        <p:spPr>
          <a:xfrm>
            <a:off x="2821536" y="3506908"/>
            <a:ext cx="306954" cy="306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scadia Code" panose="020B0509020204030204" pitchFamily="49" charset="0"/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D9A9B5-52DB-4331-8172-0C6B4CA4766D}"/>
              </a:ext>
            </a:extLst>
          </p:cNvPr>
          <p:cNvSpPr/>
          <p:nvPr/>
        </p:nvSpPr>
        <p:spPr>
          <a:xfrm>
            <a:off x="2821536" y="4415191"/>
            <a:ext cx="306954" cy="3069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scadia Code" panose="020B0509020204030204" pitchFamily="49" charset="0"/>
              </a:rPr>
              <a:t>1</a:t>
            </a:r>
          </a:p>
        </p:txBody>
      </p:sp>
      <p:sp>
        <p:nvSpPr>
          <p:cNvPr id="28" name="Partial Circle 27">
            <a:extLst>
              <a:ext uri="{FF2B5EF4-FFF2-40B4-BE49-F238E27FC236}">
                <a16:creationId xmlns:a16="http://schemas.microsoft.com/office/drawing/2014/main" id="{E1F6D397-1C97-4840-BC72-336F64C8F4D6}"/>
              </a:ext>
            </a:extLst>
          </p:cNvPr>
          <p:cNvSpPr/>
          <p:nvPr/>
        </p:nvSpPr>
        <p:spPr>
          <a:xfrm rot="10800000">
            <a:off x="9730010" y="3197615"/>
            <a:ext cx="462770" cy="462770"/>
          </a:xfrm>
          <a:prstGeom prst="pie">
            <a:avLst>
              <a:gd name="adj1" fmla="val 5443696"/>
              <a:gd name="adj2" fmla="val 16200000"/>
            </a:avLst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469D0180-B397-4854-B6B2-B01EB7949F77}"/>
              </a:ext>
            </a:extLst>
          </p:cNvPr>
          <p:cNvSpPr/>
          <p:nvPr/>
        </p:nvSpPr>
        <p:spPr>
          <a:xfrm rot="10800000">
            <a:off x="9759643" y="4163225"/>
            <a:ext cx="462770" cy="462770"/>
          </a:xfrm>
          <a:prstGeom prst="pie">
            <a:avLst>
              <a:gd name="adj1" fmla="val 5443696"/>
              <a:gd name="adj2" fmla="val 16200000"/>
            </a:avLst>
          </a:prstGeom>
          <a:solidFill>
            <a:schemeClr val="tx1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3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5F32-D33F-408A-A9E4-0A94FD62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3613150"/>
          </a:xfrm>
        </p:spPr>
        <p:txBody>
          <a:bodyPr anchor="ctr">
            <a:normAutofit/>
          </a:bodyPr>
          <a:lstStyle/>
          <a:p>
            <a:pPr algn="l"/>
            <a:r>
              <a:rPr lang="en-US" sz="4400" dirty="0"/>
              <a:t>What can quantum tech do for information security?</a:t>
            </a:r>
          </a:p>
        </p:txBody>
      </p:sp>
      <p:graphicFrame>
        <p:nvGraphicFramePr>
          <p:cNvPr id="24" name="Text Placeholder 3">
            <a:extLst>
              <a:ext uri="{FF2B5EF4-FFF2-40B4-BE49-F238E27FC236}">
                <a16:creationId xmlns:a16="http://schemas.microsoft.com/office/drawing/2014/main" id="{39FA0513-8684-4655-8D1F-272775B7B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8236914"/>
              </p:ext>
            </p:extLst>
          </p:nvPr>
        </p:nvGraphicFramePr>
        <p:xfrm>
          <a:off x="5746751" y="1143000"/>
          <a:ext cx="5594350" cy="4527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673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3">
            <a:extLst>
              <a:ext uri="{FF2B5EF4-FFF2-40B4-BE49-F238E27FC236}">
                <a16:creationId xmlns:a16="http://schemas.microsoft.com/office/drawing/2014/main" id="{4A401046-C2BA-4948-BD93-3E14B95A6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A8429EB-52D9-4D20-A983-3BDB3B75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Exchanging quantum keys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D85811-D83A-4DE3-8D81-19DFAA1C7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5377" y="3996267"/>
            <a:ext cx="6987645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451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E990C-AD35-4428-B6EB-DA9CE1F61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342233"/>
            <a:ext cx="10018713" cy="2941761"/>
          </a:xfrm>
        </p:spPr>
        <p:txBody>
          <a:bodyPr anchor="t"/>
          <a:lstStyle/>
          <a:p>
            <a:r>
              <a:rPr lang="en-US" altLang="en-US" dirty="0">
                <a:solidFill>
                  <a:srgbClr val="EEEEEE"/>
                </a:solidFill>
                <a:latin typeface="Ubuntu"/>
              </a:rPr>
              <a:t>Objective: share a secret key between Alice and Bob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609D-3600-4AC9-A649-40920676B4F1}"/>
              </a:ext>
            </a:extLst>
          </p:cNvPr>
          <p:cNvSpPr txBox="1"/>
          <p:nvPr/>
        </p:nvSpPr>
        <p:spPr>
          <a:xfrm>
            <a:off x="5557300" y="3512303"/>
            <a:ext cx="214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0D24DC-A7AC-4F35-B02A-EB81B13B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Key Distribution (QKD)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316EF1-E5CA-40FA-B4D0-4952756CBA4D}"/>
              </a:ext>
            </a:extLst>
          </p:cNvPr>
          <p:cNvSpPr/>
          <p:nvPr/>
        </p:nvSpPr>
        <p:spPr>
          <a:xfrm>
            <a:off x="2707689" y="3036163"/>
            <a:ext cx="2148396" cy="175259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Alice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3304D9-4224-46A7-9A56-01ABA5A4FC9B}"/>
              </a:ext>
            </a:extLst>
          </p:cNvPr>
          <p:cNvSpPr/>
          <p:nvPr/>
        </p:nvSpPr>
        <p:spPr>
          <a:xfrm>
            <a:off x="8257713" y="3036162"/>
            <a:ext cx="2148396" cy="175259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Bob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4654E0-1D9F-48A0-9EA5-827D1BCF51A1}"/>
              </a:ext>
            </a:extLst>
          </p:cNvPr>
          <p:cNvCxnSpPr>
            <a:cxnSpLocks/>
          </p:cNvCxnSpPr>
          <p:nvPr/>
        </p:nvCxnSpPr>
        <p:spPr>
          <a:xfrm>
            <a:off x="4879411" y="4327125"/>
            <a:ext cx="3347484" cy="0"/>
          </a:xfrm>
          <a:prstGeom prst="straightConnector1">
            <a:avLst/>
          </a:prstGeom>
          <a:ln w="114300">
            <a:solidFill>
              <a:schemeClr val="tx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A17537-35D2-4B9D-9A62-9C4C89E18B13}"/>
              </a:ext>
            </a:extLst>
          </p:cNvPr>
          <p:cNvCxnSpPr>
            <a:cxnSpLocks/>
          </p:cNvCxnSpPr>
          <p:nvPr/>
        </p:nvCxnSpPr>
        <p:spPr>
          <a:xfrm>
            <a:off x="4901552" y="3429000"/>
            <a:ext cx="3303203" cy="0"/>
          </a:xfrm>
          <a:prstGeom prst="straightConnector1">
            <a:avLst/>
          </a:prstGeom>
          <a:ln w="114300" cap="flat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D6A7D9-6A97-4E5D-83E9-2571A1D12B3C}"/>
              </a:ext>
            </a:extLst>
          </p:cNvPr>
          <p:cNvSpPr txBox="1"/>
          <p:nvPr/>
        </p:nvSpPr>
        <p:spPr>
          <a:xfrm>
            <a:off x="5478955" y="4354124"/>
            <a:ext cx="2148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Classical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887F4B-761F-4D31-9EDE-9B373CC5F6F0}"/>
              </a:ext>
            </a:extLst>
          </p:cNvPr>
          <p:cNvSpPr txBox="1"/>
          <p:nvPr/>
        </p:nvSpPr>
        <p:spPr>
          <a:xfrm>
            <a:off x="5478955" y="2877845"/>
            <a:ext cx="2148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Quantum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D81D9C-EB5E-4811-918B-57B57166DCCC}"/>
              </a:ext>
            </a:extLst>
          </p:cNvPr>
          <p:cNvSpPr/>
          <p:nvPr/>
        </p:nvSpPr>
        <p:spPr>
          <a:xfrm>
            <a:off x="4659406" y="2877845"/>
            <a:ext cx="3832412" cy="92763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FA21A-948E-45DF-ADF5-27E4A5C363E9}"/>
              </a:ext>
            </a:extLst>
          </p:cNvPr>
          <p:cNvSpPr txBox="1"/>
          <p:nvPr/>
        </p:nvSpPr>
        <p:spPr>
          <a:xfrm>
            <a:off x="2029242" y="5310467"/>
            <a:ext cx="8928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PROVABLE SECURITY!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4F83A1-17BD-4A49-9323-C3EC72E621CB}"/>
              </a:ext>
            </a:extLst>
          </p:cNvPr>
          <p:cNvSpPr/>
          <p:nvPr/>
        </p:nvSpPr>
        <p:spPr>
          <a:xfrm>
            <a:off x="1891409" y="2742096"/>
            <a:ext cx="9204512" cy="2388568"/>
          </a:xfrm>
          <a:prstGeom prst="rect">
            <a:avLst/>
          </a:prstGeom>
          <a:solidFill>
            <a:srgbClr val="212121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C67CA9-54EF-4A05-8E35-A5D13D9C6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1394" y="2173603"/>
            <a:ext cx="65" cy="415498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700" b="0" i="0" u="none" strike="noStrike" cap="none" normalizeH="0" baseline="0" dirty="0">
              <a:ln>
                <a:noFill/>
              </a:ln>
              <a:solidFill>
                <a:srgbClr val="EEEEEE"/>
              </a:solidFill>
              <a:effectLst/>
              <a:latin typeface="Ubuntu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5FDB3-4D45-49E8-9302-E3836897105B}"/>
              </a:ext>
            </a:extLst>
          </p:cNvPr>
          <p:cNvSpPr txBox="1"/>
          <p:nvPr/>
        </p:nvSpPr>
        <p:spPr>
          <a:xfrm>
            <a:off x="2821923" y="6444936"/>
            <a:ext cx="930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dirty="0">
                <a:latin typeface="Ubuntu"/>
              </a:rPr>
              <a:t>Good reviews: 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Ubuntu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doi.org/10/bjxpf6</a:t>
            </a:r>
            <a:r>
              <a:rPr lang="en-US" altLang="en-US" dirty="0">
                <a:latin typeface="Ubuntu"/>
              </a:rPr>
              <a:t>, 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Ubuntu"/>
              </a:rPr>
              <a:t> 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Ubuntu"/>
                <a:hlinkClick r:id="rId4"/>
              </a:rPr>
              <a:t>doi.org/10/</a:t>
            </a:r>
            <a:r>
              <a:rPr lang="en-US" alt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Ubuntu"/>
                <a:hlinkClick r:id="rId4"/>
              </a:rPr>
              <a:t>dshjwp</a:t>
            </a:r>
            <a:r>
              <a:rPr lang="en-US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Ubuntu"/>
              </a:rPr>
              <a:t> </a:t>
            </a:r>
            <a:r>
              <a:rPr lang="en-US" altLang="en-US" dirty="0">
                <a:latin typeface="Ubuntu"/>
              </a:rPr>
              <a:t>, and </a:t>
            </a:r>
            <a:r>
              <a:rPr lang="en-US" altLang="en-US" dirty="0">
                <a:latin typeface="Ubuntu"/>
                <a:hlinkClick r:id="rId5"/>
              </a:rPr>
              <a:t>bit.ly/</a:t>
            </a:r>
            <a:r>
              <a:rPr lang="en-US" altLang="en-US" dirty="0" err="1">
                <a:latin typeface="Ubuntu"/>
                <a:hlinkClick r:id="rId5"/>
              </a:rPr>
              <a:t>qsharp</a:t>
            </a:r>
            <a:r>
              <a:rPr lang="en-US" altLang="en-US" dirty="0">
                <a:latin typeface="Ubuntu"/>
                <a:hlinkClick r:id="rId5"/>
              </a:rPr>
              <a:t>-book </a:t>
            </a:r>
            <a:r>
              <a:rPr lang="en-US" altLang="en-US" sz="100" dirty="0">
                <a:hlinkClick r:id="rId5"/>
              </a:rPr>
              <a:t> 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6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1E1D-8362-41AA-A72E-FE877DE5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QKD protocol : BB84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72B884-A9FB-4321-AF4D-5B77C1697271}"/>
              </a:ext>
            </a:extLst>
          </p:cNvPr>
          <p:cNvSpPr/>
          <p:nvPr/>
        </p:nvSpPr>
        <p:spPr>
          <a:xfrm>
            <a:off x="2707689" y="3036163"/>
            <a:ext cx="2148396" cy="175259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Alice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844671-38BF-4B4B-B207-D74811985E65}"/>
              </a:ext>
            </a:extLst>
          </p:cNvPr>
          <p:cNvSpPr/>
          <p:nvPr/>
        </p:nvSpPr>
        <p:spPr>
          <a:xfrm>
            <a:off x="8257713" y="3036162"/>
            <a:ext cx="2148396" cy="1752599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Bob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221BBB-950D-4256-8B78-33B7D6F9F535}"/>
              </a:ext>
            </a:extLst>
          </p:cNvPr>
          <p:cNvCxnSpPr>
            <a:cxnSpLocks/>
          </p:cNvCxnSpPr>
          <p:nvPr/>
        </p:nvCxnSpPr>
        <p:spPr>
          <a:xfrm>
            <a:off x="4901552" y="3966223"/>
            <a:ext cx="3303203" cy="0"/>
          </a:xfrm>
          <a:prstGeom prst="straightConnector1">
            <a:avLst/>
          </a:prstGeom>
          <a:ln w="114300" cap="flat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36D8FE5-9C1E-438C-BF19-513D849596FD}"/>
              </a:ext>
            </a:extLst>
          </p:cNvPr>
          <p:cNvGrpSpPr/>
          <p:nvPr/>
        </p:nvGrpSpPr>
        <p:grpSpPr>
          <a:xfrm>
            <a:off x="2844147" y="3153562"/>
            <a:ext cx="284343" cy="284344"/>
            <a:chOff x="5811657" y="5255685"/>
            <a:chExt cx="284343" cy="284344"/>
          </a:xfrm>
        </p:grpSpPr>
        <p:sp>
          <p:nvSpPr>
            <p:cNvPr id="33" name="Partial Circle 32">
              <a:extLst>
                <a:ext uri="{FF2B5EF4-FFF2-40B4-BE49-F238E27FC236}">
                  <a16:creationId xmlns:a16="http://schemas.microsoft.com/office/drawing/2014/main" id="{0F964E9A-028C-49F8-B2BD-5B4ECACFB5E1}"/>
                </a:ext>
              </a:extLst>
            </p:cNvPr>
            <p:cNvSpPr/>
            <p:nvPr/>
          </p:nvSpPr>
          <p:spPr>
            <a:xfrm rot="5400000">
              <a:off x="5811657" y="525568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Partial Circle 33">
              <a:extLst>
                <a:ext uri="{FF2B5EF4-FFF2-40B4-BE49-F238E27FC236}">
                  <a16:creationId xmlns:a16="http://schemas.microsoft.com/office/drawing/2014/main" id="{1D9708D0-FD2C-42B6-932A-2AB2B11F7284}"/>
                </a:ext>
              </a:extLst>
            </p:cNvPr>
            <p:cNvSpPr/>
            <p:nvPr/>
          </p:nvSpPr>
          <p:spPr>
            <a:xfrm rot="16200000">
              <a:off x="5811657" y="5255686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03C9FC-4FF6-40CC-B035-470642FB10D9}"/>
              </a:ext>
            </a:extLst>
          </p:cNvPr>
          <p:cNvGrpSpPr/>
          <p:nvPr/>
        </p:nvGrpSpPr>
        <p:grpSpPr>
          <a:xfrm>
            <a:off x="2844147" y="3501815"/>
            <a:ext cx="284343" cy="284344"/>
            <a:chOff x="6209232" y="5936164"/>
            <a:chExt cx="284343" cy="284344"/>
          </a:xfrm>
        </p:grpSpPr>
        <p:sp>
          <p:nvSpPr>
            <p:cNvPr id="37" name="Partial Circle 36">
              <a:extLst>
                <a:ext uri="{FF2B5EF4-FFF2-40B4-BE49-F238E27FC236}">
                  <a16:creationId xmlns:a16="http://schemas.microsoft.com/office/drawing/2014/main" id="{5A42FED8-4D09-457B-A187-4938159B7E7C}"/>
                </a:ext>
              </a:extLst>
            </p:cNvPr>
            <p:cNvSpPr/>
            <p:nvPr/>
          </p:nvSpPr>
          <p:spPr>
            <a:xfrm rot="16200000">
              <a:off x="6209232" y="593616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Partial Circle 37">
              <a:extLst>
                <a:ext uri="{FF2B5EF4-FFF2-40B4-BE49-F238E27FC236}">
                  <a16:creationId xmlns:a16="http://schemas.microsoft.com/office/drawing/2014/main" id="{54CD6E5E-8102-40E3-8843-DC848564493C}"/>
                </a:ext>
              </a:extLst>
            </p:cNvPr>
            <p:cNvSpPr/>
            <p:nvPr/>
          </p:nvSpPr>
          <p:spPr>
            <a:xfrm rot="5400000">
              <a:off x="6209232" y="5936164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4BDBB2-8858-453E-9B16-44E7B14CF65F}"/>
              </a:ext>
            </a:extLst>
          </p:cNvPr>
          <p:cNvGrpSpPr/>
          <p:nvPr/>
        </p:nvGrpSpPr>
        <p:grpSpPr>
          <a:xfrm>
            <a:off x="2844147" y="4394610"/>
            <a:ext cx="284344" cy="284343"/>
            <a:chOff x="6702694" y="5883125"/>
            <a:chExt cx="284344" cy="284343"/>
          </a:xfrm>
        </p:grpSpPr>
        <p:sp>
          <p:nvSpPr>
            <p:cNvPr id="40" name="Partial Circle 39">
              <a:extLst>
                <a:ext uri="{FF2B5EF4-FFF2-40B4-BE49-F238E27FC236}">
                  <a16:creationId xmlns:a16="http://schemas.microsoft.com/office/drawing/2014/main" id="{57D34F67-F67D-49C4-B346-B8ADC006FF15}"/>
                </a:ext>
              </a:extLst>
            </p:cNvPr>
            <p:cNvSpPr/>
            <p:nvPr/>
          </p:nvSpPr>
          <p:spPr>
            <a:xfrm rot="10800000">
              <a:off x="6702695" y="588312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Partial Circle 40">
              <a:extLst>
                <a:ext uri="{FF2B5EF4-FFF2-40B4-BE49-F238E27FC236}">
                  <a16:creationId xmlns:a16="http://schemas.microsoft.com/office/drawing/2014/main" id="{74E827B6-F31F-4C78-BA4B-E9D1F595D1F3}"/>
                </a:ext>
              </a:extLst>
            </p:cNvPr>
            <p:cNvSpPr/>
            <p:nvPr/>
          </p:nvSpPr>
          <p:spPr>
            <a:xfrm>
              <a:off x="6702694" y="588312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F4D9AF-3A04-4B3E-99C4-1411D61A69DD}"/>
              </a:ext>
            </a:extLst>
          </p:cNvPr>
          <p:cNvGrpSpPr/>
          <p:nvPr/>
        </p:nvGrpSpPr>
        <p:grpSpPr>
          <a:xfrm>
            <a:off x="2846851" y="4046356"/>
            <a:ext cx="284344" cy="284343"/>
            <a:chOff x="7106956" y="5883124"/>
            <a:chExt cx="284344" cy="284343"/>
          </a:xfrm>
        </p:grpSpPr>
        <p:sp>
          <p:nvSpPr>
            <p:cNvPr id="44" name="Partial Circle 43">
              <a:extLst>
                <a:ext uri="{FF2B5EF4-FFF2-40B4-BE49-F238E27FC236}">
                  <a16:creationId xmlns:a16="http://schemas.microsoft.com/office/drawing/2014/main" id="{E94DD933-60C0-4BF1-935E-D7B6328047DC}"/>
                </a:ext>
              </a:extLst>
            </p:cNvPr>
            <p:cNvSpPr/>
            <p:nvPr/>
          </p:nvSpPr>
          <p:spPr>
            <a:xfrm>
              <a:off x="7106956" y="5883124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Partial Circle 44">
              <a:extLst>
                <a:ext uri="{FF2B5EF4-FFF2-40B4-BE49-F238E27FC236}">
                  <a16:creationId xmlns:a16="http://schemas.microsoft.com/office/drawing/2014/main" id="{BCE1A3ED-64BF-43A3-A347-9D2080B9EDE2}"/>
                </a:ext>
              </a:extLst>
            </p:cNvPr>
            <p:cNvSpPr/>
            <p:nvPr/>
          </p:nvSpPr>
          <p:spPr>
            <a:xfrm rot="10800000">
              <a:off x="7106957" y="5883124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97935E-329C-4F6C-BD6D-1B644B9144C1}"/>
              </a:ext>
            </a:extLst>
          </p:cNvPr>
          <p:cNvGrpSpPr/>
          <p:nvPr/>
        </p:nvGrpSpPr>
        <p:grpSpPr>
          <a:xfrm>
            <a:off x="9818130" y="3169227"/>
            <a:ext cx="451705" cy="451707"/>
            <a:chOff x="5676885" y="5887856"/>
            <a:chExt cx="284343" cy="284344"/>
          </a:xfrm>
          <a:noFill/>
        </p:grpSpPr>
        <p:sp>
          <p:nvSpPr>
            <p:cNvPr id="48" name="Partial Circle 47">
              <a:extLst>
                <a:ext uri="{FF2B5EF4-FFF2-40B4-BE49-F238E27FC236}">
                  <a16:creationId xmlns:a16="http://schemas.microsoft.com/office/drawing/2014/main" id="{898306D2-479F-4DF6-94B1-8778451D84E9}"/>
                </a:ext>
              </a:extLst>
            </p:cNvPr>
            <p:cNvSpPr/>
            <p:nvPr/>
          </p:nvSpPr>
          <p:spPr>
            <a:xfrm rot="5400000">
              <a:off x="5676885" y="5887856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grpFill/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Partial Circle 48">
              <a:extLst>
                <a:ext uri="{FF2B5EF4-FFF2-40B4-BE49-F238E27FC236}">
                  <a16:creationId xmlns:a16="http://schemas.microsoft.com/office/drawing/2014/main" id="{AB948487-ACB2-48D5-8B5C-FF5B8BFF9696}"/>
                </a:ext>
              </a:extLst>
            </p:cNvPr>
            <p:cNvSpPr/>
            <p:nvPr/>
          </p:nvSpPr>
          <p:spPr>
            <a:xfrm rot="16200000">
              <a:off x="5676885" y="5887857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grpFill/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4193BE-22FE-46EE-A932-303919296BEB}"/>
              </a:ext>
            </a:extLst>
          </p:cNvPr>
          <p:cNvGrpSpPr/>
          <p:nvPr/>
        </p:nvGrpSpPr>
        <p:grpSpPr>
          <a:xfrm>
            <a:off x="5071420" y="3521538"/>
            <a:ext cx="284343" cy="284344"/>
            <a:chOff x="5811657" y="5255685"/>
            <a:chExt cx="284343" cy="284344"/>
          </a:xfrm>
        </p:grpSpPr>
        <p:sp>
          <p:nvSpPr>
            <p:cNvPr id="36" name="Partial Circle 35">
              <a:extLst>
                <a:ext uri="{FF2B5EF4-FFF2-40B4-BE49-F238E27FC236}">
                  <a16:creationId xmlns:a16="http://schemas.microsoft.com/office/drawing/2014/main" id="{B6DAE45B-C130-4862-901B-89D3E6F558E1}"/>
                </a:ext>
              </a:extLst>
            </p:cNvPr>
            <p:cNvSpPr/>
            <p:nvPr/>
          </p:nvSpPr>
          <p:spPr>
            <a:xfrm rot="5400000">
              <a:off x="5811657" y="525568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Partial Circle 38">
              <a:extLst>
                <a:ext uri="{FF2B5EF4-FFF2-40B4-BE49-F238E27FC236}">
                  <a16:creationId xmlns:a16="http://schemas.microsoft.com/office/drawing/2014/main" id="{AD680BF9-EF71-402F-B437-6907B63BE086}"/>
                </a:ext>
              </a:extLst>
            </p:cNvPr>
            <p:cNvSpPr/>
            <p:nvPr/>
          </p:nvSpPr>
          <p:spPr>
            <a:xfrm rot="16200000">
              <a:off x="5811657" y="5255686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1BD5A38-B7C3-4076-8B18-E09E49AD3C50}"/>
              </a:ext>
            </a:extLst>
          </p:cNvPr>
          <p:cNvGrpSpPr/>
          <p:nvPr/>
        </p:nvGrpSpPr>
        <p:grpSpPr>
          <a:xfrm>
            <a:off x="5746097" y="3518213"/>
            <a:ext cx="284343" cy="284344"/>
            <a:chOff x="6209232" y="5936164"/>
            <a:chExt cx="284343" cy="284344"/>
          </a:xfrm>
        </p:grpSpPr>
        <p:sp>
          <p:nvSpPr>
            <p:cNvPr id="43" name="Partial Circle 42">
              <a:extLst>
                <a:ext uri="{FF2B5EF4-FFF2-40B4-BE49-F238E27FC236}">
                  <a16:creationId xmlns:a16="http://schemas.microsoft.com/office/drawing/2014/main" id="{C766936F-53A2-4574-91C2-EC28D737084E}"/>
                </a:ext>
              </a:extLst>
            </p:cNvPr>
            <p:cNvSpPr/>
            <p:nvPr/>
          </p:nvSpPr>
          <p:spPr>
            <a:xfrm rot="16200000">
              <a:off x="6209232" y="593616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Partial Circle 45">
              <a:extLst>
                <a:ext uri="{FF2B5EF4-FFF2-40B4-BE49-F238E27FC236}">
                  <a16:creationId xmlns:a16="http://schemas.microsoft.com/office/drawing/2014/main" id="{5EB42F47-4554-4477-A321-9CB8C6253562}"/>
                </a:ext>
              </a:extLst>
            </p:cNvPr>
            <p:cNvSpPr/>
            <p:nvPr/>
          </p:nvSpPr>
          <p:spPr>
            <a:xfrm rot="5400000">
              <a:off x="6209232" y="5936164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7CB8A8E-0938-4D7F-BB39-33A856C420F0}"/>
              </a:ext>
            </a:extLst>
          </p:cNvPr>
          <p:cNvGrpSpPr/>
          <p:nvPr/>
        </p:nvGrpSpPr>
        <p:grpSpPr>
          <a:xfrm>
            <a:off x="6414727" y="3518212"/>
            <a:ext cx="284344" cy="284343"/>
            <a:chOff x="6702694" y="5883125"/>
            <a:chExt cx="284344" cy="284343"/>
          </a:xfrm>
        </p:grpSpPr>
        <p:sp>
          <p:nvSpPr>
            <p:cNvPr id="55" name="Partial Circle 54">
              <a:extLst>
                <a:ext uri="{FF2B5EF4-FFF2-40B4-BE49-F238E27FC236}">
                  <a16:creationId xmlns:a16="http://schemas.microsoft.com/office/drawing/2014/main" id="{793A7651-D399-47FB-A6DD-FC1B40E92A82}"/>
                </a:ext>
              </a:extLst>
            </p:cNvPr>
            <p:cNvSpPr/>
            <p:nvPr/>
          </p:nvSpPr>
          <p:spPr>
            <a:xfrm rot="10800000">
              <a:off x="6702695" y="588312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Partial Circle 55">
              <a:extLst>
                <a:ext uri="{FF2B5EF4-FFF2-40B4-BE49-F238E27FC236}">
                  <a16:creationId xmlns:a16="http://schemas.microsoft.com/office/drawing/2014/main" id="{7580154B-C163-4A4E-8F09-1C9673ED471D}"/>
                </a:ext>
              </a:extLst>
            </p:cNvPr>
            <p:cNvSpPr/>
            <p:nvPr/>
          </p:nvSpPr>
          <p:spPr>
            <a:xfrm>
              <a:off x="6702694" y="588312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76A84D5-8DC3-4611-98AA-A9C989981EE4}"/>
              </a:ext>
            </a:extLst>
          </p:cNvPr>
          <p:cNvGrpSpPr/>
          <p:nvPr/>
        </p:nvGrpSpPr>
        <p:grpSpPr>
          <a:xfrm>
            <a:off x="6081299" y="3518213"/>
            <a:ext cx="284344" cy="284343"/>
            <a:chOff x="7106956" y="5883124"/>
            <a:chExt cx="284344" cy="284343"/>
          </a:xfrm>
        </p:grpSpPr>
        <p:sp>
          <p:nvSpPr>
            <p:cNvPr id="58" name="Partial Circle 57">
              <a:extLst>
                <a:ext uri="{FF2B5EF4-FFF2-40B4-BE49-F238E27FC236}">
                  <a16:creationId xmlns:a16="http://schemas.microsoft.com/office/drawing/2014/main" id="{C4B2DD34-65A8-4987-B67D-29AEFC76435F}"/>
                </a:ext>
              </a:extLst>
            </p:cNvPr>
            <p:cNvSpPr/>
            <p:nvPr/>
          </p:nvSpPr>
          <p:spPr>
            <a:xfrm>
              <a:off x="7106956" y="5883124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Partial Circle 58">
              <a:extLst>
                <a:ext uri="{FF2B5EF4-FFF2-40B4-BE49-F238E27FC236}">
                  <a16:creationId xmlns:a16="http://schemas.microsoft.com/office/drawing/2014/main" id="{748AEFDD-AF9A-46B0-A284-20D908D36702}"/>
                </a:ext>
              </a:extLst>
            </p:cNvPr>
            <p:cNvSpPr/>
            <p:nvPr/>
          </p:nvSpPr>
          <p:spPr>
            <a:xfrm rot="10800000">
              <a:off x="7106957" y="5883124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4878CD8-CF48-4C14-9D3B-09F04D75566A}"/>
              </a:ext>
            </a:extLst>
          </p:cNvPr>
          <p:cNvGrpSpPr/>
          <p:nvPr/>
        </p:nvGrpSpPr>
        <p:grpSpPr>
          <a:xfrm rot="5400000">
            <a:off x="5408721" y="3518213"/>
            <a:ext cx="284343" cy="284344"/>
            <a:chOff x="5811657" y="5255685"/>
            <a:chExt cx="284343" cy="284344"/>
          </a:xfrm>
        </p:grpSpPr>
        <p:sp>
          <p:nvSpPr>
            <p:cNvPr id="61" name="Partial Circle 60">
              <a:extLst>
                <a:ext uri="{FF2B5EF4-FFF2-40B4-BE49-F238E27FC236}">
                  <a16:creationId xmlns:a16="http://schemas.microsoft.com/office/drawing/2014/main" id="{F240A32D-7422-4863-B943-61248887148B}"/>
                </a:ext>
              </a:extLst>
            </p:cNvPr>
            <p:cNvSpPr/>
            <p:nvPr/>
          </p:nvSpPr>
          <p:spPr>
            <a:xfrm rot="5400000">
              <a:off x="5811657" y="525568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Partial Circle 61">
              <a:extLst>
                <a:ext uri="{FF2B5EF4-FFF2-40B4-BE49-F238E27FC236}">
                  <a16:creationId xmlns:a16="http://schemas.microsoft.com/office/drawing/2014/main" id="{F233927F-4C94-4A70-9CE9-96704C884693}"/>
                </a:ext>
              </a:extLst>
            </p:cNvPr>
            <p:cNvSpPr/>
            <p:nvPr/>
          </p:nvSpPr>
          <p:spPr>
            <a:xfrm rot="16200000">
              <a:off x="5811657" y="5255686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5669A23-5732-4738-B21B-8F5CBF10EA3D}"/>
              </a:ext>
            </a:extLst>
          </p:cNvPr>
          <p:cNvGrpSpPr/>
          <p:nvPr/>
        </p:nvGrpSpPr>
        <p:grpSpPr>
          <a:xfrm rot="16200000">
            <a:off x="7089588" y="3507022"/>
            <a:ext cx="284343" cy="284344"/>
            <a:chOff x="6209232" y="5936164"/>
            <a:chExt cx="284343" cy="284344"/>
          </a:xfrm>
        </p:grpSpPr>
        <p:sp>
          <p:nvSpPr>
            <p:cNvPr id="64" name="Partial Circle 63">
              <a:extLst>
                <a:ext uri="{FF2B5EF4-FFF2-40B4-BE49-F238E27FC236}">
                  <a16:creationId xmlns:a16="http://schemas.microsoft.com/office/drawing/2014/main" id="{2D9E400D-433E-4129-BE0C-AFE7042966C2}"/>
                </a:ext>
              </a:extLst>
            </p:cNvPr>
            <p:cNvSpPr/>
            <p:nvPr/>
          </p:nvSpPr>
          <p:spPr>
            <a:xfrm rot="16200000">
              <a:off x="6209232" y="593616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Partial Circle 64">
              <a:extLst>
                <a:ext uri="{FF2B5EF4-FFF2-40B4-BE49-F238E27FC236}">
                  <a16:creationId xmlns:a16="http://schemas.microsoft.com/office/drawing/2014/main" id="{301844F7-CFC3-4399-8194-0C28945A0464}"/>
                </a:ext>
              </a:extLst>
            </p:cNvPr>
            <p:cNvSpPr/>
            <p:nvPr/>
          </p:nvSpPr>
          <p:spPr>
            <a:xfrm rot="5400000">
              <a:off x="6209232" y="5936164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5318C26-B6C3-4E0E-924E-7AFBD0363B7B}"/>
              </a:ext>
            </a:extLst>
          </p:cNvPr>
          <p:cNvGrpSpPr/>
          <p:nvPr/>
        </p:nvGrpSpPr>
        <p:grpSpPr>
          <a:xfrm rot="16200000">
            <a:off x="7758218" y="3507021"/>
            <a:ext cx="284344" cy="284343"/>
            <a:chOff x="6702694" y="5883125"/>
            <a:chExt cx="284344" cy="284343"/>
          </a:xfrm>
        </p:grpSpPr>
        <p:sp>
          <p:nvSpPr>
            <p:cNvPr id="67" name="Partial Circle 66">
              <a:extLst>
                <a:ext uri="{FF2B5EF4-FFF2-40B4-BE49-F238E27FC236}">
                  <a16:creationId xmlns:a16="http://schemas.microsoft.com/office/drawing/2014/main" id="{72977523-621D-4726-AE6A-B07C000A54C3}"/>
                </a:ext>
              </a:extLst>
            </p:cNvPr>
            <p:cNvSpPr/>
            <p:nvPr/>
          </p:nvSpPr>
          <p:spPr>
            <a:xfrm rot="10800000">
              <a:off x="6702695" y="588312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Partial Circle 67">
              <a:extLst>
                <a:ext uri="{FF2B5EF4-FFF2-40B4-BE49-F238E27FC236}">
                  <a16:creationId xmlns:a16="http://schemas.microsoft.com/office/drawing/2014/main" id="{A3711E39-9512-4921-A454-D1606CFE55FC}"/>
                </a:ext>
              </a:extLst>
            </p:cNvPr>
            <p:cNvSpPr/>
            <p:nvPr/>
          </p:nvSpPr>
          <p:spPr>
            <a:xfrm>
              <a:off x="6702694" y="588312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94A8832-D113-4A7C-BD80-6B28A388788C}"/>
              </a:ext>
            </a:extLst>
          </p:cNvPr>
          <p:cNvGrpSpPr/>
          <p:nvPr/>
        </p:nvGrpSpPr>
        <p:grpSpPr>
          <a:xfrm>
            <a:off x="7424790" y="3507022"/>
            <a:ext cx="284344" cy="284343"/>
            <a:chOff x="7106956" y="5883124"/>
            <a:chExt cx="284344" cy="284343"/>
          </a:xfrm>
        </p:grpSpPr>
        <p:sp>
          <p:nvSpPr>
            <p:cNvPr id="70" name="Partial Circle 69">
              <a:extLst>
                <a:ext uri="{FF2B5EF4-FFF2-40B4-BE49-F238E27FC236}">
                  <a16:creationId xmlns:a16="http://schemas.microsoft.com/office/drawing/2014/main" id="{136D9920-9676-4491-BA16-93A3B9103567}"/>
                </a:ext>
              </a:extLst>
            </p:cNvPr>
            <p:cNvSpPr/>
            <p:nvPr/>
          </p:nvSpPr>
          <p:spPr>
            <a:xfrm>
              <a:off x="7106956" y="5883124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Partial Circle 70">
              <a:extLst>
                <a:ext uri="{FF2B5EF4-FFF2-40B4-BE49-F238E27FC236}">
                  <a16:creationId xmlns:a16="http://schemas.microsoft.com/office/drawing/2014/main" id="{82DDD09D-BBD4-4A21-95E5-FF3F1DB85887}"/>
                </a:ext>
              </a:extLst>
            </p:cNvPr>
            <p:cNvSpPr/>
            <p:nvPr/>
          </p:nvSpPr>
          <p:spPr>
            <a:xfrm rot="10800000">
              <a:off x="7106957" y="5883124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6025055-D58F-4DB5-9711-8F82005D2377}"/>
              </a:ext>
            </a:extLst>
          </p:cNvPr>
          <p:cNvGrpSpPr/>
          <p:nvPr/>
        </p:nvGrpSpPr>
        <p:grpSpPr>
          <a:xfrm rot="10800000">
            <a:off x="6752212" y="3507022"/>
            <a:ext cx="284343" cy="284344"/>
            <a:chOff x="5811657" y="5255685"/>
            <a:chExt cx="284343" cy="284344"/>
          </a:xfrm>
        </p:grpSpPr>
        <p:sp>
          <p:nvSpPr>
            <p:cNvPr id="73" name="Partial Circle 72">
              <a:extLst>
                <a:ext uri="{FF2B5EF4-FFF2-40B4-BE49-F238E27FC236}">
                  <a16:creationId xmlns:a16="http://schemas.microsoft.com/office/drawing/2014/main" id="{9FCC30DB-CFA5-4535-B84B-608B106447CD}"/>
                </a:ext>
              </a:extLst>
            </p:cNvPr>
            <p:cNvSpPr/>
            <p:nvPr/>
          </p:nvSpPr>
          <p:spPr>
            <a:xfrm rot="5400000">
              <a:off x="5811657" y="5255685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Partial Circle 73">
              <a:extLst>
                <a:ext uri="{FF2B5EF4-FFF2-40B4-BE49-F238E27FC236}">
                  <a16:creationId xmlns:a16="http://schemas.microsoft.com/office/drawing/2014/main" id="{18F888AA-E8C5-484C-9583-AA619256088A}"/>
                </a:ext>
              </a:extLst>
            </p:cNvPr>
            <p:cNvSpPr/>
            <p:nvPr/>
          </p:nvSpPr>
          <p:spPr>
            <a:xfrm rot="16200000">
              <a:off x="5811657" y="5255686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noFill/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39E47A1-82E1-4233-9DBB-79FCD6FCD41E}"/>
              </a:ext>
            </a:extLst>
          </p:cNvPr>
          <p:cNvGrpSpPr/>
          <p:nvPr/>
        </p:nvGrpSpPr>
        <p:grpSpPr>
          <a:xfrm rot="5400000">
            <a:off x="9818130" y="4098146"/>
            <a:ext cx="451705" cy="451707"/>
            <a:chOff x="5676885" y="5887856"/>
            <a:chExt cx="284343" cy="284344"/>
          </a:xfrm>
          <a:noFill/>
        </p:grpSpPr>
        <p:sp>
          <p:nvSpPr>
            <p:cNvPr id="79" name="Partial Circle 78">
              <a:extLst>
                <a:ext uri="{FF2B5EF4-FFF2-40B4-BE49-F238E27FC236}">
                  <a16:creationId xmlns:a16="http://schemas.microsoft.com/office/drawing/2014/main" id="{6E9D6A97-BA11-4103-BB0A-6F66B6AC75C6}"/>
                </a:ext>
              </a:extLst>
            </p:cNvPr>
            <p:cNvSpPr/>
            <p:nvPr/>
          </p:nvSpPr>
          <p:spPr>
            <a:xfrm rot="5400000">
              <a:off x="5676885" y="5887856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grpFill/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Partial Circle 79">
              <a:extLst>
                <a:ext uri="{FF2B5EF4-FFF2-40B4-BE49-F238E27FC236}">
                  <a16:creationId xmlns:a16="http://schemas.microsoft.com/office/drawing/2014/main" id="{A2287679-46A0-4137-AE04-94677843C6B9}"/>
                </a:ext>
              </a:extLst>
            </p:cNvPr>
            <p:cNvSpPr/>
            <p:nvPr/>
          </p:nvSpPr>
          <p:spPr>
            <a:xfrm rot="16200000">
              <a:off x="5676885" y="5887857"/>
              <a:ext cx="284343" cy="284343"/>
            </a:xfrm>
            <a:prstGeom prst="pie">
              <a:avLst>
                <a:gd name="adj1" fmla="val 5443696"/>
                <a:gd name="adj2" fmla="val 16200000"/>
              </a:avLst>
            </a:prstGeom>
            <a:grpFill/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930644-1960-45A7-B1B9-6CCE642BC8D3}"/>
              </a:ext>
            </a:extLst>
          </p:cNvPr>
          <p:cNvGrpSpPr/>
          <p:nvPr/>
        </p:nvGrpSpPr>
        <p:grpSpPr>
          <a:xfrm>
            <a:off x="3378577" y="5271655"/>
            <a:ext cx="4663985" cy="1362203"/>
            <a:chOff x="3378577" y="5271655"/>
            <a:chExt cx="4663985" cy="136220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9348E5-CB11-4468-AB41-7FC36BB31C39}"/>
                </a:ext>
              </a:extLst>
            </p:cNvPr>
            <p:cNvGrpSpPr/>
            <p:nvPr/>
          </p:nvGrpSpPr>
          <p:grpSpPr>
            <a:xfrm>
              <a:off x="3666058" y="5271655"/>
              <a:ext cx="4376503" cy="369332"/>
              <a:chOff x="3666058" y="5271655"/>
              <a:chExt cx="4376503" cy="369332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83D91F2-4A38-4A81-B8B5-49E6E38168F2}"/>
                  </a:ext>
                </a:extLst>
              </p:cNvPr>
              <p:cNvGrpSpPr/>
              <p:nvPr/>
            </p:nvGrpSpPr>
            <p:grpSpPr>
              <a:xfrm>
                <a:off x="5071420" y="5333704"/>
                <a:ext cx="284343" cy="284344"/>
                <a:chOff x="5811657" y="5255685"/>
                <a:chExt cx="284343" cy="284344"/>
              </a:xfrm>
            </p:grpSpPr>
            <p:sp>
              <p:nvSpPr>
                <p:cNvPr id="112" name="Partial Circle 111">
                  <a:extLst>
                    <a:ext uri="{FF2B5EF4-FFF2-40B4-BE49-F238E27FC236}">
                      <a16:creationId xmlns:a16="http://schemas.microsoft.com/office/drawing/2014/main" id="{2DCC966B-B96B-4C92-BE1F-A7DB2380FE91}"/>
                    </a:ext>
                  </a:extLst>
                </p:cNvPr>
                <p:cNvSpPr/>
                <p:nvPr/>
              </p:nvSpPr>
              <p:spPr>
                <a:xfrm rot="5400000">
                  <a:off x="5811657" y="525568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Partial Circle 112">
                  <a:extLst>
                    <a:ext uri="{FF2B5EF4-FFF2-40B4-BE49-F238E27FC236}">
                      <a16:creationId xmlns:a16="http://schemas.microsoft.com/office/drawing/2014/main" id="{03539DE9-03F0-4C72-95EA-CCAB79247118}"/>
                    </a:ext>
                  </a:extLst>
                </p:cNvPr>
                <p:cNvSpPr/>
                <p:nvPr/>
              </p:nvSpPr>
              <p:spPr>
                <a:xfrm rot="16200000">
                  <a:off x="5811657" y="5255686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no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6B0BFC4C-B4A2-45F3-AB2B-384B56F720E1}"/>
                  </a:ext>
                </a:extLst>
              </p:cNvPr>
              <p:cNvGrpSpPr/>
              <p:nvPr/>
            </p:nvGrpSpPr>
            <p:grpSpPr>
              <a:xfrm>
                <a:off x="5746097" y="5330379"/>
                <a:ext cx="284343" cy="284344"/>
                <a:chOff x="6209232" y="5936164"/>
                <a:chExt cx="284343" cy="284344"/>
              </a:xfrm>
            </p:grpSpPr>
            <p:sp>
              <p:nvSpPr>
                <p:cNvPr id="115" name="Partial Circle 114">
                  <a:extLst>
                    <a:ext uri="{FF2B5EF4-FFF2-40B4-BE49-F238E27FC236}">
                      <a16:creationId xmlns:a16="http://schemas.microsoft.com/office/drawing/2014/main" id="{734CF35B-AC0B-4ADF-A23C-3E06C9719017}"/>
                    </a:ext>
                  </a:extLst>
                </p:cNvPr>
                <p:cNvSpPr/>
                <p:nvPr/>
              </p:nvSpPr>
              <p:spPr>
                <a:xfrm rot="16200000">
                  <a:off x="6209232" y="593616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Partial Circle 115">
                  <a:extLst>
                    <a:ext uri="{FF2B5EF4-FFF2-40B4-BE49-F238E27FC236}">
                      <a16:creationId xmlns:a16="http://schemas.microsoft.com/office/drawing/2014/main" id="{BEA9798E-17E8-41D1-8FEF-F30029D15EF5}"/>
                    </a:ext>
                  </a:extLst>
                </p:cNvPr>
                <p:cNvSpPr/>
                <p:nvPr/>
              </p:nvSpPr>
              <p:spPr>
                <a:xfrm rot="5400000">
                  <a:off x="6209232" y="593616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no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AA0DCAC-ED2C-4970-8B07-7798B4FA7D97}"/>
                  </a:ext>
                </a:extLst>
              </p:cNvPr>
              <p:cNvGrpSpPr/>
              <p:nvPr/>
            </p:nvGrpSpPr>
            <p:grpSpPr>
              <a:xfrm>
                <a:off x="6414727" y="5330378"/>
                <a:ext cx="284344" cy="284343"/>
                <a:chOff x="6702694" y="5883125"/>
                <a:chExt cx="284344" cy="284343"/>
              </a:xfrm>
            </p:grpSpPr>
            <p:sp>
              <p:nvSpPr>
                <p:cNvPr id="118" name="Partial Circle 117">
                  <a:extLst>
                    <a:ext uri="{FF2B5EF4-FFF2-40B4-BE49-F238E27FC236}">
                      <a16:creationId xmlns:a16="http://schemas.microsoft.com/office/drawing/2014/main" id="{AB170B0A-8C38-485B-B9A6-9ABA5EF1954C}"/>
                    </a:ext>
                  </a:extLst>
                </p:cNvPr>
                <p:cNvSpPr/>
                <p:nvPr/>
              </p:nvSpPr>
              <p:spPr>
                <a:xfrm rot="10800000">
                  <a:off x="6702695" y="588312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Partial Circle 118">
                  <a:extLst>
                    <a:ext uri="{FF2B5EF4-FFF2-40B4-BE49-F238E27FC236}">
                      <a16:creationId xmlns:a16="http://schemas.microsoft.com/office/drawing/2014/main" id="{86B27CE8-432D-40B9-95FF-85FB97D20B31}"/>
                    </a:ext>
                  </a:extLst>
                </p:cNvPr>
                <p:cNvSpPr/>
                <p:nvPr/>
              </p:nvSpPr>
              <p:spPr>
                <a:xfrm>
                  <a:off x="6702694" y="588312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no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741B778-BF55-4EC5-9CB1-B85072CB59DC}"/>
                  </a:ext>
                </a:extLst>
              </p:cNvPr>
              <p:cNvGrpSpPr/>
              <p:nvPr/>
            </p:nvGrpSpPr>
            <p:grpSpPr>
              <a:xfrm>
                <a:off x="6081299" y="5330379"/>
                <a:ext cx="284344" cy="284343"/>
                <a:chOff x="7106956" y="5883124"/>
                <a:chExt cx="284344" cy="284343"/>
              </a:xfrm>
            </p:grpSpPr>
            <p:sp>
              <p:nvSpPr>
                <p:cNvPr id="121" name="Partial Circle 120">
                  <a:extLst>
                    <a:ext uri="{FF2B5EF4-FFF2-40B4-BE49-F238E27FC236}">
                      <a16:creationId xmlns:a16="http://schemas.microsoft.com/office/drawing/2014/main" id="{75DB4228-2844-402A-A2C4-795658F9EB54}"/>
                    </a:ext>
                  </a:extLst>
                </p:cNvPr>
                <p:cNvSpPr/>
                <p:nvPr/>
              </p:nvSpPr>
              <p:spPr>
                <a:xfrm>
                  <a:off x="7106956" y="588312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Partial Circle 121">
                  <a:extLst>
                    <a:ext uri="{FF2B5EF4-FFF2-40B4-BE49-F238E27FC236}">
                      <a16:creationId xmlns:a16="http://schemas.microsoft.com/office/drawing/2014/main" id="{C6D73D94-8F22-4AC0-A980-6FFDE78CEE07}"/>
                    </a:ext>
                  </a:extLst>
                </p:cNvPr>
                <p:cNvSpPr/>
                <p:nvPr/>
              </p:nvSpPr>
              <p:spPr>
                <a:xfrm rot="10800000">
                  <a:off x="7106957" y="588312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no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56BE1A5-F8C4-419C-9D56-7B92A163670C}"/>
                  </a:ext>
                </a:extLst>
              </p:cNvPr>
              <p:cNvGrpSpPr/>
              <p:nvPr/>
            </p:nvGrpSpPr>
            <p:grpSpPr>
              <a:xfrm rot="5400000">
                <a:off x="5408721" y="5330379"/>
                <a:ext cx="284343" cy="284344"/>
                <a:chOff x="5811657" y="5255685"/>
                <a:chExt cx="284343" cy="284344"/>
              </a:xfrm>
            </p:grpSpPr>
            <p:sp>
              <p:nvSpPr>
                <p:cNvPr id="124" name="Partial Circle 123">
                  <a:extLst>
                    <a:ext uri="{FF2B5EF4-FFF2-40B4-BE49-F238E27FC236}">
                      <a16:creationId xmlns:a16="http://schemas.microsoft.com/office/drawing/2014/main" id="{2A88090F-3EF6-4ABC-A210-B4A46B73380D}"/>
                    </a:ext>
                  </a:extLst>
                </p:cNvPr>
                <p:cNvSpPr/>
                <p:nvPr/>
              </p:nvSpPr>
              <p:spPr>
                <a:xfrm rot="5400000">
                  <a:off x="5811657" y="525568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Partial Circle 124">
                  <a:extLst>
                    <a:ext uri="{FF2B5EF4-FFF2-40B4-BE49-F238E27FC236}">
                      <a16:creationId xmlns:a16="http://schemas.microsoft.com/office/drawing/2014/main" id="{72548433-E453-4E60-AFDD-371A57D745C5}"/>
                    </a:ext>
                  </a:extLst>
                </p:cNvPr>
                <p:cNvSpPr/>
                <p:nvPr/>
              </p:nvSpPr>
              <p:spPr>
                <a:xfrm rot="16200000">
                  <a:off x="5811657" y="5255686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no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8644D9C9-5ED6-4C26-9B23-E4CD946DC4CD}"/>
                  </a:ext>
                </a:extLst>
              </p:cNvPr>
              <p:cNvGrpSpPr/>
              <p:nvPr/>
            </p:nvGrpSpPr>
            <p:grpSpPr>
              <a:xfrm rot="16200000">
                <a:off x="7089588" y="5319188"/>
                <a:ext cx="284343" cy="284344"/>
                <a:chOff x="6209232" y="5936164"/>
                <a:chExt cx="284343" cy="284344"/>
              </a:xfrm>
            </p:grpSpPr>
            <p:sp>
              <p:nvSpPr>
                <p:cNvPr id="127" name="Partial Circle 126">
                  <a:extLst>
                    <a:ext uri="{FF2B5EF4-FFF2-40B4-BE49-F238E27FC236}">
                      <a16:creationId xmlns:a16="http://schemas.microsoft.com/office/drawing/2014/main" id="{B8AED072-AAC9-49A6-9296-E44905327893}"/>
                    </a:ext>
                  </a:extLst>
                </p:cNvPr>
                <p:cNvSpPr/>
                <p:nvPr/>
              </p:nvSpPr>
              <p:spPr>
                <a:xfrm rot="16200000">
                  <a:off x="6209232" y="593616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Partial Circle 127">
                  <a:extLst>
                    <a:ext uri="{FF2B5EF4-FFF2-40B4-BE49-F238E27FC236}">
                      <a16:creationId xmlns:a16="http://schemas.microsoft.com/office/drawing/2014/main" id="{E92F82FE-7C34-4B78-8946-8E08D41236F4}"/>
                    </a:ext>
                  </a:extLst>
                </p:cNvPr>
                <p:cNvSpPr/>
                <p:nvPr/>
              </p:nvSpPr>
              <p:spPr>
                <a:xfrm rot="5400000">
                  <a:off x="6209232" y="593616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no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808913D-F5C1-402B-80A3-C04FE100D09E}"/>
                  </a:ext>
                </a:extLst>
              </p:cNvPr>
              <p:cNvGrpSpPr/>
              <p:nvPr/>
            </p:nvGrpSpPr>
            <p:grpSpPr>
              <a:xfrm rot="16200000">
                <a:off x="7758218" y="5319187"/>
                <a:ext cx="284344" cy="284343"/>
                <a:chOff x="6702694" y="5883125"/>
                <a:chExt cx="284344" cy="284343"/>
              </a:xfrm>
            </p:grpSpPr>
            <p:sp>
              <p:nvSpPr>
                <p:cNvPr id="130" name="Partial Circle 129">
                  <a:extLst>
                    <a:ext uri="{FF2B5EF4-FFF2-40B4-BE49-F238E27FC236}">
                      <a16:creationId xmlns:a16="http://schemas.microsoft.com/office/drawing/2014/main" id="{9C48B33E-39B2-4038-A896-66FF14032A3F}"/>
                    </a:ext>
                  </a:extLst>
                </p:cNvPr>
                <p:cNvSpPr/>
                <p:nvPr/>
              </p:nvSpPr>
              <p:spPr>
                <a:xfrm rot="10800000">
                  <a:off x="6702695" y="588312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Partial Circle 130">
                  <a:extLst>
                    <a:ext uri="{FF2B5EF4-FFF2-40B4-BE49-F238E27FC236}">
                      <a16:creationId xmlns:a16="http://schemas.microsoft.com/office/drawing/2014/main" id="{56345877-13B2-4C8B-A03F-9F04BCFA4693}"/>
                    </a:ext>
                  </a:extLst>
                </p:cNvPr>
                <p:cNvSpPr/>
                <p:nvPr/>
              </p:nvSpPr>
              <p:spPr>
                <a:xfrm>
                  <a:off x="6702694" y="588312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no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23243E23-4D0D-4961-BFE6-02C39F10F4B4}"/>
                  </a:ext>
                </a:extLst>
              </p:cNvPr>
              <p:cNvGrpSpPr/>
              <p:nvPr/>
            </p:nvGrpSpPr>
            <p:grpSpPr>
              <a:xfrm>
                <a:off x="7424790" y="5319188"/>
                <a:ext cx="284344" cy="284343"/>
                <a:chOff x="7106956" y="5883124"/>
                <a:chExt cx="284344" cy="284343"/>
              </a:xfrm>
            </p:grpSpPr>
            <p:sp>
              <p:nvSpPr>
                <p:cNvPr id="133" name="Partial Circle 132">
                  <a:extLst>
                    <a:ext uri="{FF2B5EF4-FFF2-40B4-BE49-F238E27FC236}">
                      <a16:creationId xmlns:a16="http://schemas.microsoft.com/office/drawing/2014/main" id="{29B0CCD4-2D3C-489F-B31F-A9C85425731D}"/>
                    </a:ext>
                  </a:extLst>
                </p:cNvPr>
                <p:cNvSpPr/>
                <p:nvPr/>
              </p:nvSpPr>
              <p:spPr>
                <a:xfrm>
                  <a:off x="7106956" y="588312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Partial Circle 133">
                  <a:extLst>
                    <a:ext uri="{FF2B5EF4-FFF2-40B4-BE49-F238E27FC236}">
                      <a16:creationId xmlns:a16="http://schemas.microsoft.com/office/drawing/2014/main" id="{16781572-2385-4EE4-9461-4ABE00FB6D13}"/>
                    </a:ext>
                  </a:extLst>
                </p:cNvPr>
                <p:cNvSpPr/>
                <p:nvPr/>
              </p:nvSpPr>
              <p:spPr>
                <a:xfrm rot="10800000">
                  <a:off x="7106957" y="588312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no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6B500E22-ABC6-466F-9E74-03689B5FF030}"/>
                  </a:ext>
                </a:extLst>
              </p:cNvPr>
              <p:cNvGrpSpPr/>
              <p:nvPr/>
            </p:nvGrpSpPr>
            <p:grpSpPr>
              <a:xfrm rot="10800000">
                <a:off x="6752212" y="5319188"/>
                <a:ext cx="284343" cy="284344"/>
                <a:chOff x="5811657" y="5255685"/>
                <a:chExt cx="284343" cy="284344"/>
              </a:xfrm>
            </p:grpSpPr>
            <p:sp>
              <p:nvSpPr>
                <p:cNvPr id="136" name="Partial Circle 135">
                  <a:extLst>
                    <a:ext uri="{FF2B5EF4-FFF2-40B4-BE49-F238E27FC236}">
                      <a16:creationId xmlns:a16="http://schemas.microsoft.com/office/drawing/2014/main" id="{3147DDFE-A3A2-4A66-A96F-C15758E82DF2}"/>
                    </a:ext>
                  </a:extLst>
                </p:cNvPr>
                <p:cNvSpPr/>
                <p:nvPr/>
              </p:nvSpPr>
              <p:spPr>
                <a:xfrm rot="5400000">
                  <a:off x="5811657" y="525568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Partial Circle 136">
                  <a:extLst>
                    <a:ext uri="{FF2B5EF4-FFF2-40B4-BE49-F238E27FC236}">
                      <a16:creationId xmlns:a16="http://schemas.microsoft.com/office/drawing/2014/main" id="{75ADDF23-57F4-4472-9372-30115D47C571}"/>
                    </a:ext>
                  </a:extLst>
                </p:cNvPr>
                <p:cNvSpPr/>
                <p:nvPr/>
              </p:nvSpPr>
              <p:spPr>
                <a:xfrm rot="16200000">
                  <a:off x="5811657" y="5255686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no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5D1BE8-2F98-477F-A724-4EBA96B264CD}"/>
                  </a:ext>
                </a:extLst>
              </p:cNvPr>
              <p:cNvSpPr txBox="1"/>
              <p:nvPr/>
            </p:nvSpPr>
            <p:spPr>
              <a:xfrm>
                <a:off x="3666058" y="5271655"/>
                <a:ext cx="1278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Alice sends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C7A0B3-2A50-4CAE-8F25-D7379A0CFFC3}"/>
                </a:ext>
              </a:extLst>
            </p:cNvPr>
            <p:cNvGrpSpPr/>
            <p:nvPr/>
          </p:nvGrpSpPr>
          <p:grpSpPr>
            <a:xfrm>
              <a:off x="3378577" y="5768091"/>
              <a:ext cx="4663985" cy="369332"/>
              <a:chOff x="3378577" y="5787313"/>
              <a:chExt cx="4663985" cy="369332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5F8085AB-547F-4CEB-9930-2991C9B47736}"/>
                  </a:ext>
                </a:extLst>
              </p:cNvPr>
              <p:cNvGrpSpPr/>
              <p:nvPr/>
            </p:nvGrpSpPr>
            <p:grpSpPr>
              <a:xfrm>
                <a:off x="5071420" y="5829807"/>
                <a:ext cx="284343" cy="284344"/>
                <a:chOff x="5811657" y="5255685"/>
                <a:chExt cx="284343" cy="284344"/>
              </a:xfrm>
              <a:noFill/>
            </p:grpSpPr>
            <p:sp>
              <p:nvSpPr>
                <p:cNvPr id="82" name="Partial Circle 81">
                  <a:extLst>
                    <a:ext uri="{FF2B5EF4-FFF2-40B4-BE49-F238E27FC236}">
                      <a16:creationId xmlns:a16="http://schemas.microsoft.com/office/drawing/2014/main" id="{259A9D5F-A0D1-4C41-99E2-33815485C815}"/>
                    </a:ext>
                  </a:extLst>
                </p:cNvPr>
                <p:cNvSpPr/>
                <p:nvPr/>
              </p:nvSpPr>
              <p:spPr>
                <a:xfrm rot="5400000">
                  <a:off x="5811657" y="525568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Partial Circle 82">
                  <a:extLst>
                    <a:ext uri="{FF2B5EF4-FFF2-40B4-BE49-F238E27FC236}">
                      <a16:creationId xmlns:a16="http://schemas.microsoft.com/office/drawing/2014/main" id="{CF3B382B-9ED6-436C-9FE0-3852122201F7}"/>
                    </a:ext>
                  </a:extLst>
                </p:cNvPr>
                <p:cNvSpPr/>
                <p:nvPr/>
              </p:nvSpPr>
              <p:spPr>
                <a:xfrm rot="16200000">
                  <a:off x="5811657" y="5255686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34D447D-377D-41AD-94B7-CFEE6903E8CE}"/>
                  </a:ext>
                </a:extLst>
              </p:cNvPr>
              <p:cNvGrpSpPr/>
              <p:nvPr/>
            </p:nvGrpSpPr>
            <p:grpSpPr>
              <a:xfrm rot="5400000">
                <a:off x="5746097" y="5829807"/>
                <a:ext cx="284343" cy="284344"/>
                <a:chOff x="6209232" y="5936164"/>
                <a:chExt cx="284343" cy="284344"/>
              </a:xfrm>
              <a:noFill/>
            </p:grpSpPr>
            <p:sp>
              <p:nvSpPr>
                <p:cNvPr id="85" name="Partial Circle 84">
                  <a:extLst>
                    <a:ext uri="{FF2B5EF4-FFF2-40B4-BE49-F238E27FC236}">
                      <a16:creationId xmlns:a16="http://schemas.microsoft.com/office/drawing/2014/main" id="{B0A581DA-8B63-472B-8411-7176648A6ACA}"/>
                    </a:ext>
                  </a:extLst>
                </p:cNvPr>
                <p:cNvSpPr/>
                <p:nvPr/>
              </p:nvSpPr>
              <p:spPr>
                <a:xfrm rot="16200000">
                  <a:off x="6209232" y="593616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Partial Circle 85">
                  <a:extLst>
                    <a:ext uri="{FF2B5EF4-FFF2-40B4-BE49-F238E27FC236}">
                      <a16:creationId xmlns:a16="http://schemas.microsoft.com/office/drawing/2014/main" id="{48218240-30EF-4B6E-B6CC-A72EA478E36B}"/>
                    </a:ext>
                  </a:extLst>
                </p:cNvPr>
                <p:cNvSpPr/>
                <p:nvPr/>
              </p:nvSpPr>
              <p:spPr>
                <a:xfrm rot="5400000">
                  <a:off x="6209232" y="593616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8488E0A-3689-4839-99DE-A35361D2278E}"/>
                  </a:ext>
                </a:extLst>
              </p:cNvPr>
              <p:cNvGrpSpPr/>
              <p:nvPr/>
            </p:nvGrpSpPr>
            <p:grpSpPr>
              <a:xfrm>
                <a:off x="6414727" y="5829808"/>
                <a:ext cx="284344" cy="284343"/>
                <a:chOff x="6702694" y="5883125"/>
                <a:chExt cx="284344" cy="284343"/>
              </a:xfrm>
              <a:noFill/>
            </p:grpSpPr>
            <p:sp>
              <p:nvSpPr>
                <p:cNvPr id="88" name="Partial Circle 87">
                  <a:extLst>
                    <a:ext uri="{FF2B5EF4-FFF2-40B4-BE49-F238E27FC236}">
                      <a16:creationId xmlns:a16="http://schemas.microsoft.com/office/drawing/2014/main" id="{BDDF27BB-D62E-4F19-9F97-BE175D898271}"/>
                    </a:ext>
                  </a:extLst>
                </p:cNvPr>
                <p:cNvSpPr/>
                <p:nvPr/>
              </p:nvSpPr>
              <p:spPr>
                <a:xfrm rot="10800000">
                  <a:off x="6702695" y="588312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Partial Circle 88">
                  <a:extLst>
                    <a:ext uri="{FF2B5EF4-FFF2-40B4-BE49-F238E27FC236}">
                      <a16:creationId xmlns:a16="http://schemas.microsoft.com/office/drawing/2014/main" id="{4574DAAC-AEAF-4484-96CA-0C93E0DEAA49}"/>
                    </a:ext>
                  </a:extLst>
                </p:cNvPr>
                <p:cNvSpPr/>
                <p:nvPr/>
              </p:nvSpPr>
              <p:spPr>
                <a:xfrm>
                  <a:off x="6702694" y="588312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E072188-0972-4039-9378-FA4116B1AD49}"/>
                  </a:ext>
                </a:extLst>
              </p:cNvPr>
              <p:cNvGrpSpPr/>
              <p:nvPr/>
            </p:nvGrpSpPr>
            <p:grpSpPr>
              <a:xfrm rot="16200000">
                <a:off x="6081299" y="5829808"/>
                <a:ext cx="284344" cy="284343"/>
                <a:chOff x="7106956" y="5883124"/>
                <a:chExt cx="284344" cy="284343"/>
              </a:xfrm>
              <a:noFill/>
            </p:grpSpPr>
            <p:sp>
              <p:nvSpPr>
                <p:cNvPr id="91" name="Partial Circle 90">
                  <a:extLst>
                    <a:ext uri="{FF2B5EF4-FFF2-40B4-BE49-F238E27FC236}">
                      <a16:creationId xmlns:a16="http://schemas.microsoft.com/office/drawing/2014/main" id="{FA99CC67-BDD1-422A-ACA7-2CE70AB37E9D}"/>
                    </a:ext>
                  </a:extLst>
                </p:cNvPr>
                <p:cNvSpPr/>
                <p:nvPr/>
              </p:nvSpPr>
              <p:spPr>
                <a:xfrm>
                  <a:off x="7106956" y="588312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Partial Circle 91">
                  <a:extLst>
                    <a:ext uri="{FF2B5EF4-FFF2-40B4-BE49-F238E27FC236}">
                      <a16:creationId xmlns:a16="http://schemas.microsoft.com/office/drawing/2014/main" id="{8872C039-4038-4AF4-A049-7A440B98BACC}"/>
                    </a:ext>
                  </a:extLst>
                </p:cNvPr>
                <p:cNvSpPr/>
                <p:nvPr/>
              </p:nvSpPr>
              <p:spPr>
                <a:xfrm rot="10800000">
                  <a:off x="7106957" y="588312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538673C-3F2D-425F-B521-018B17441BBA}"/>
                  </a:ext>
                </a:extLst>
              </p:cNvPr>
              <p:cNvGrpSpPr/>
              <p:nvPr/>
            </p:nvGrpSpPr>
            <p:grpSpPr>
              <a:xfrm>
                <a:off x="5408721" y="5829807"/>
                <a:ext cx="284343" cy="284344"/>
                <a:chOff x="5811657" y="5255685"/>
                <a:chExt cx="284343" cy="284344"/>
              </a:xfrm>
              <a:noFill/>
            </p:grpSpPr>
            <p:sp>
              <p:nvSpPr>
                <p:cNvPr id="94" name="Partial Circle 93">
                  <a:extLst>
                    <a:ext uri="{FF2B5EF4-FFF2-40B4-BE49-F238E27FC236}">
                      <a16:creationId xmlns:a16="http://schemas.microsoft.com/office/drawing/2014/main" id="{B7F42356-A823-4414-9E64-0096E3B5DDC7}"/>
                    </a:ext>
                  </a:extLst>
                </p:cNvPr>
                <p:cNvSpPr/>
                <p:nvPr/>
              </p:nvSpPr>
              <p:spPr>
                <a:xfrm rot="5400000">
                  <a:off x="5811657" y="525568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Partial Circle 94">
                  <a:extLst>
                    <a:ext uri="{FF2B5EF4-FFF2-40B4-BE49-F238E27FC236}">
                      <a16:creationId xmlns:a16="http://schemas.microsoft.com/office/drawing/2014/main" id="{330AC322-C385-4F39-9DBE-7C64A7B824E9}"/>
                    </a:ext>
                  </a:extLst>
                </p:cNvPr>
                <p:cNvSpPr/>
                <p:nvPr/>
              </p:nvSpPr>
              <p:spPr>
                <a:xfrm rot="16200000">
                  <a:off x="5811657" y="5255686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B896639-558B-40FD-94B0-1B278ABD3D8B}"/>
                  </a:ext>
                </a:extLst>
              </p:cNvPr>
              <p:cNvGrpSpPr/>
              <p:nvPr/>
            </p:nvGrpSpPr>
            <p:grpSpPr>
              <a:xfrm rot="10800000">
                <a:off x="7089588" y="5829807"/>
                <a:ext cx="284343" cy="284344"/>
                <a:chOff x="6209232" y="5936164"/>
                <a:chExt cx="284343" cy="284344"/>
              </a:xfrm>
              <a:noFill/>
            </p:grpSpPr>
            <p:sp>
              <p:nvSpPr>
                <p:cNvPr id="97" name="Partial Circle 96">
                  <a:extLst>
                    <a:ext uri="{FF2B5EF4-FFF2-40B4-BE49-F238E27FC236}">
                      <a16:creationId xmlns:a16="http://schemas.microsoft.com/office/drawing/2014/main" id="{3314F96B-44F6-4377-AA96-A8F514AF457E}"/>
                    </a:ext>
                  </a:extLst>
                </p:cNvPr>
                <p:cNvSpPr/>
                <p:nvPr/>
              </p:nvSpPr>
              <p:spPr>
                <a:xfrm rot="16200000">
                  <a:off x="6209232" y="593616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Partial Circle 97">
                  <a:extLst>
                    <a:ext uri="{FF2B5EF4-FFF2-40B4-BE49-F238E27FC236}">
                      <a16:creationId xmlns:a16="http://schemas.microsoft.com/office/drawing/2014/main" id="{9844C8AF-3581-4D5F-9DFF-52BC3AE90760}"/>
                    </a:ext>
                  </a:extLst>
                </p:cNvPr>
                <p:cNvSpPr/>
                <p:nvPr/>
              </p:nvSpPr>
              <p:spPr>
                <a:xfrm rot="5400000">
                  <a:off x="6209232" y="593616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CEA2F80-C118-4999-ADC1-A79C5221325D}"/>
                  </a:ext>
                </a:extLst>
              </p:cNvPr>
              <p:cNvGrpSpPr/>
              <p:nvPr/>
            </p:nvGrpSpPr>
            <p:grpSpPr>
              <a:xfrm>
                <a:off x="7758218" y="5829808"/>
                <a:ext cx="284344" cy="284343"/>
                <a:chOff x="6702694" y="5883125"/>
                <a:chExt cx="284344" cy="284343"/>
              </a:xfrm>
              <a:noFill/>
            </p:grpSpPr>
            <p:sp>
              <p:nvSpPr>
                <p:cNvPr id="100" name="Partial Circle 99">
                  <a:extLst>
                    <a:ext uri="{FF2B5EF4-FFF2-40B4-BE49-F238E27FC236}">
                      <a16:creationId xmlns:a16="http://schemas.microsoft.com/office/drawing/2014/main" id="{FB25B342-0F08-4732-81C3-C033DD0DFBFF}"/>
                    </a:ext>
                  </a:extLst>
                </p:cNvPr>
                <p:cNvSpPr/>
                <p:nvPr/>
              </p:nvSpPr>
              <p:spPr>
                <a:xfrm rot="10800000">
                  <a:off x="6702695" y="588312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Partial Circle 100">
                  <a:extLst>
                    <a:ext uri="{FF2B5EF4-FFF2-40B4-BE49-F238E27FC236}">
                      <a16:creationId xmlns:a16="http://schemas.microsoft.com/office/drawing/2014/main" id="{1B7D5B4D-4767-48AB-A5AB-40F7758422A0}"/>
                    </a:ext>
                  </a:extLst>
                </p:cNvPr>
                <p:cNvSpPr/>
                <p:nvPr/>
              </p:nvSpPr>
              <p:spPr>
                <a:xfrm>
                  <a:off x="6702694" y="588312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A3BB2C24-C875-4E03-BD23-19249062A36D}"/>
                  </a:ext>
                </a:extLst>
              </p:cNvPr>
              <p:cNvGrpSpPr/>
              <p:nvPr/>
            </p:nvGrpSpPr>
            <p:grpSpPr>
              <a:xfrm>
                <a:off x="7424790" y="5829808"/>
                <a:ext cx="284344" cy="284343"/>
                <a:chOff x="7106956" y="5883124"/>
                <a:chExt cx="284344" cy="284343"/>
              </a:xfrm>
              <a:noFill/>
            </p:grpSpPr>
            <p:sp>
              <p:nvSpPr>
                <p:cNvPr id="103" name="Partial Circle 102">
                  <a:extLst>
                    <a:ext uri="{FF2B5EF4-FFF2-40B4-BE49-F238E27FC236}">
                      <a16:creationId xmlns:a16="http://schemas.microsoft.com/office/drawing/2014/main" id="{C6AAB880-BF31-43BE-91B2-71317C14BF8D}"/>
                    </a:ext>
                  </a:extLst>
                </p:cNvPr>
                <p:cNvSpPr/>
                <p:nvPr/>
              </p:nvSpPr>
              <p:spPr>
                <a:xfrm>
                  <a:off x="7106956" y="588312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Partial Circle 103">
                  <a:extLst>
                    <a:ext uri="{FF2B5EF4-FFF2-40B4-BE49-F238E27FC236}">
                      <a16:creationId xmlns:a16="http://schemas.microsoft.com/office/drawing/2014/main" id="{D08EE914-6D08-4A62-946A-71B66866CD29}"/>
                    </a:ext>
                  </a:extLst>
                </p:cNvPr>
                <p:cNvSpPr/>
                <p:nvPr/>
              </p:nvSpPr>
              <p:spPr>
                <a:xfrm rot="10800000">
                  <a:off x="7106957" y="5883124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AED0B675-1315-4728-96A5-AB9B35912732}"/>
                  </a:ext>
                </a:extLst>
              </p:cNvPr>
              <p:cNvGrpSpPr/>
              <p:nvPr/>
            </p:nvGrpSpPr>
            <p:grpSpPr>
              <a:xfrm rot="10800000">
                <a:off x="6752212" y="5829807"/>
                <a:ext cx="284343" cy="284344"/>
                <a:chOff x="5811657" y="5255685"/>
                <a:chExt cx="284343" cy="284344"/>
              </a:xfrm>
              <a:noFill/>
            </p:grpSpPr>
            <p:sp>
              <p:nvSpPr>
                <p:cNvPr id="106" name="Partial Circle 105">
                  <a:extLst>
                    <a:ext uri="{FF2B5EF4-FFF2-40B4-BE49-F238E27FC236}">
                      <a16:creationId xmlns:a16="http://schemas.microsoft.com/office/drawing/2014/main" id="{62368018-DEBE-4BF8-8BFF-F41F9E55C8AF}"/>
                    </a:ext>
                  </a:extLst>
                </p:cNvPr>
                <p:cNvSpPr/>
                <p:nvPr/>
              </p:nvSpPr>
              <p:spPr>
                <a:xfrm rot="5400000">
                  <a:off x="5811657" y="5255685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Partial Circle 106">
                  <a:extLst>
                    <a:ext uri="{FF2B5EF4-FFF2-40B4-BE49-F238E27FC236}">
                      <a16:creationId xmlns:a16="http://schemas.microsoft.com/office/drawing/2014/main" id="{6CA1BD5E-C3BD-4194-80E9-EAC70ACFEEC8}"/>
                    </a:ext>
                  </a:extLst>
                </p:cNvPr>
                <p:cNvSpPr/>
                <p:nvPr/>
              </p:nvSpPr>
              <p:spPr>
                <a:xfrm rot="16200000">
                  <a:off x="5811657" y="5255686"/>
                  <a:ext cx="284343" cy="284343"/>
                </a:xfrm>
                <a:prstGeom prst="pie">
                  <a:avLst>
                    <a:gd name="adj1" fmla="val 5443696"/>
                    <a:gd name="adj2" fmla="val 16200000"/>
                  </a:avLst>
                </a:prstGeom>
                <a:grpFill/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669EDAE-3AF6-4C71-8429-49406283D1E6}"/>
                  </a:ext>
                </a:extLst>
              </p:cNvPr>
              <p:cNvSpPr txBox="1"/>
              <p:nvPr/>
            </p:nvSpPr>
            <p:spPr>
              <a:xfrm>
                <a:off x="3378577" y="5787313"/>
                <a:ext cx="1565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Bob measures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5BE6D61-8145-47D2-9F72-5EC50A0EFA79}"/>
                </a:ext>
              </a:extLst>
            </p:cNvPr>
            <p:cNvGrpSpPr/>
            <p:nvPr/>
          </p:nvGrpSpPr>
          <p:grpSpPr>
            <a:xfrm>
              <a:off x="3666058" y="6264526"/>
              <a:ext cx="4064700" cy="369332"/>
              <a:chOff x="3666058" y="6264526"/>
              <a:chExt cx="4064700" cy="369332"/>
            </a:xfrm>
          </p:grpSpPr>
          <p:pic>
            <p:nvPicPr>
              <p:cNvPr id="9" name="Graphic 8" descr="Checkmark">
                <a:extLst>
                  <a:ext uri="{FF2B5EF4-FFF2-40B4-BE49-F238E27FC236}">
                    <a16:creationId xmlns:a16="http://schemas.microsoft.com/office/drawing/2014/main" id="{67DBEEED-7C85-4B83-9562-1E4DEDF60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49794" y="6285396"/>
                <a:ext cx="327594" cy="327592"/>
              </a:xfrm>
              <a:prstGeom prst="rect">
                <a:avLst/>
              </a:prstGeom>
            </p:spPr>
          </p:pic>
          <p:pic>
            <p:nvPicPr>
              <p:cNvPr id="139" name="Graphic 138" descr="Checkmark">
                <a:extLst>
                  <a:ext uri="{FF2B5EF4-FFF2-40B4-BE49-F238E27FC236}">
                    <a16:creationId xmlns:a16="http://schemas.microsoft.com/office/drawing/2014/main" id="{45443D69-429B-42C7-AC96-22298275E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71476" y="6285396"/>
                <a:ext cx="327594" cy="327592"/>
              </a:xfrm>
              <a:prstGeom prst="rect">
                <a:avLst/>
              </a:prstGeom>
            </p:spPr>
          </p:pic>
          <p:pic>
            <p:nvPicPr>
              <p:cNvPr id="140" name="Graphic 139" descr="Checkmark">
                <a:extLst>
                  <a:ext uri="{FF2B5EF4-FFF2-40B4-BE49-F238E27FC236}">
                    <a16:creationId xmlns:a16="http://schemas.microsoft.com/office/drawing/2014/main" id="{D4E806B6-3963-4CCA-B0AA-4603C42FF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61124" y="6285396"/>
                <a:ext cx="327594" cy="327592"/>
              </a:xfrm>
              <a:prstGeom prst="rect">
                <a:avLst/>
              </a:prstGeom>
            </p:spPr>
          </p:pic>
          <p:pic>
            <p:nvPicPr>
              <p:cNvPr id="141" name="Graphic 140" descr="Checkmark">
                <a:extLst>
                  <a:ext uri="{FF2B5EF4-FFF2-40B4-BE49-F238E27FC236}">
                    <a16:creationId xmlns:a16="http://schemas.microsoft.com/office/drawing/2014/main" id="{8AA2F336-D646-4E78-8937-1EB8162BE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03164" y="6285396"/>
                <a:ext cx="327594" cy="327592"/>
              </a:xfrm>
              <a:prstGeom prst="rect">
                <a:avLst/>
              </a:prstGeom>
            </p:spPr>
          </p:pic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6BFD44C-2F50-4905-AAC8-18F6E7A7163B}"/>
                  </a:ext>
                </a:extLst>
              </p:cNvPr>
              <p:cNvSpPr txBox="1"/>
              <p:nvPr/>
            </p:nvSpPr>
            <p:spPr>
              <a:xfrm>
                <a:off x="3666058" y="6264526"/>
                <a:ext cx="1278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Matches?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41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AEC5F8-9436-4E95-A857-F443A203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 </a:t>
            </a:r>
            <a:r>
              <a:rPr lang="en-US" dirty="0" err="1"/>
              <a:t>Quantique</a:t>
            </a:r>
            <a:r>
              <a:rPr lang="en-US" dirty="0"/>
              <a:t> QKD system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BD86BE-1E74-4E96-BE17-EC6D76BDB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075" y="2667000"/>
            <a:ext cx="7839187" cy="31242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B625F8-4B6B-490E-ADB5-9DC6BE59D723}"/>
              </a:ext>
            </a:extLst>
          </p:cNvPr>
          <p:cNvSpPr/>
          <p:nvPr/>
        </p:nvSpPr>
        <p:spPr>
          <a:xfrm>
            <a:off x="7310310" y="4083016"/>
            <a:ext cx="3373989" cy="105131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044F0-5C5E-408C-8F48-1A9E8ABA1F13}"/>
              </a:ext>
            </a:extLst>
          </p:cNvPr>
          <p:cNvSpPr/>
          <p:nvPr/>
        </p:nvSpPr>
        <p:spPr>
          <a:xfrm>
            <a:off x="7418703" y="3922466"/>
            <a:ext cx="209448" cy="243677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B4CF6-95C3-4E11-A046-4DB3EDCB33AD}"/>
              </a:ext>
            </a:extLst>
          </p:cNvPr>
          <p:cNvSpPr/>
          <p:nvPr/>
        </p:nvSpPr>
        <p:spPr>
          <a:xfrm>
            <a:off x="2657475" y="3557358"/>
            <a:ext cx="3003617" cy="141469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8E23097E-A372-4A37-8833-57F7850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39" y="1987719"/>
            <a:ext cx="3887312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17622D-1482-4622-938D-EE2C2CCC5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532" b="1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A8429EB-52D9-4D20-A983-3BDB3B75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Quantum hacking</a:t>
            </a:r>
          </a:p>
        </p:txBody>
      </p:sp>
    </p:spTree>
    <p:extLst>
      <p:ext uri="{BB962C8B-B14F-4D97-AF65-F5344CB8AC3E}">
        <p14:creationId xmlns:p14="http://schemas.microsoft.com/office/powerpoint/2010/main" val="1898562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urpl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A666E1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82B6F4"/>
      </a:accent6>
      <a:hlink>
        <a:srgbClr val="C9A3EC"/>
      </a:hlink>
      <a:folHlink>
        <a:srgbClr val="EDE0F8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Microsoft Office PowerPoint</Application>
  <PresentationFormat>Widescreen</PresentationFormat>
  <Paragraphs>102</Paragraphs>
  <Slides>30</Slides>
  <Notes>5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Cascadia Code</vt:lpstr>
      <vt:lpstr>Corbel</vt:lpstr>
      <vt:lpstr>HelveticaNeueLT Std</vt:lpstr>
      <vt:lpstr>Ubuntu</vt:lpstr>
      <vt:lpstr>Wingdings</vt:lpstr>
      <vt:lpstr>Parallax</vt:lpstr>
      <vt:lpstr>Acrobat Document</vt:lpstr>
      <vt:lpstr>Hacking Quantum Key Distribution Hardware</vt:lpstr>
      <vt:lpstr>about-me.md</vt:lpstr>
      <vt:lpstr>Quantum Technology</vt:lpstr>
      <vt:lpstr>What can quantum tech do for information security?</vt:lpstr>
      <vt:lpstr>Exchanging quantum keys</vt:lpstr>
      <vt:lpstr>Quantum Key Distribution (QKD)</vt:lpstr>
      <vt:lpstr>QKD protocol : BB84</vt:lpstr>
      <vt:lpstr>The ID Quantique QKD system</vt:lpstr>
      <vt:lpstr>Quantum hacking</vt:lpstr>
      <vt:lpstr>Provable security for QKD is…</vt:lpstr>
      <vt:lpstr>The IBM QKD proof of concept device (~1992)</vt:lpstr>
      <vt:lpstr>Ways to break hardware assumptions</vt:lpstr>
      <vt:lpstr>The ID Quantique QKD system</vt:lpstr>
      <vt:lpstr>GET THE LASERS!!!</vt:lpstr>
      <vt:lpstr>Recipe for “disabling” the monitoring diodes</vt:lpstr>
      <vt:lpstr>FIRE THE LASERS</vt:lpstr>
      <vt:lpstr>Step 1. Test each optical fiber component</vt:lpstr>
      <vt:lpstr>Sooooo much laser power….</vt:lpstr>
      <vt:lpstr>PowerPoint Presentation</vt:lpstr>
      <vt:lpstr>Side quest: Fiber Fusing</vt:lpstr>
      <vt:lpstr>Step 2. Testing the monitoring diodes</vt:lpstr>
      <vt:lpstr>Investigating monitoring photodiode damage</vt:lpstr>
      <vt:lpstr>SEM images of the photodiode</vt:lpstr>
      <vt:lpstr>Step 3. Attack paths found</vt:lpstr>
      <vt:lpstr>Step 4. Attack demo!</vt:lpstr>
      <vt:lpstr>Lessons learned</vt:lpstr>
      <vt:lpstr>I Learned to Stop Worrying and Burn Things with Lasers ♥</vt:lpstr>
      <vt:lpstr>PowerPoint Presentation</vt:lpstr>
      <vt:lpstr>BB84 protocol: quantum phase</vt:lpstr>
      <vt:lpstr>QKD protocol : BB84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2019-11-11T05:51:20Z</dcterms:created>
  <dcterms:modified xsi:type="dcterms:W3CDTF">2020-01-21T05:03:14Z</dcterms:modified>
</cp:coreProperties>
</file>